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7" r:id="rId2"/>
    <p:sldId id="479" r:id="rId3"/>
    <p:sldId id="364" r:id="rId4"/>
    <p:sldId id="365" r:id="rId5"/>
    <p:sldId id="480" r:id="rId6"/>
    <p:sldId id="417" r:id="rId7"/>
    <p:sldId id="419" r:id="rId8"/>
    <p:sldId id="420" r:id="rId9"/>
    <p:sldId id="421" r:id="rId10"/>
    <p:sldId id="428" r:id="rId11"/>
    <p:sldId id="422" r:id="rId12"/>
    <p:sldId id="429" r:id="rId13"/>
    <p:sldId id="431" r:id="rId14"/>
    <p:sldId id="424" r:id="rId15"/>
    <p:sldId id="258" r:id="rId16"/>
    <p:sldId id="423" r:id="rId17"/>
    <p:sldId id="293" r:id="rId18"/>
    <p:sldId id="294" r:id="rId19"/>
    <p:sldId id="430" r:id="rId20"/>
    <p:sldId id="426" r:id="rId21"/>
    <p:sldId id="435" r:id="rId22"/>
    <p:sldId id="436" r:id="rId23"/>
    <p:sldId id="437" r:id="rId24"/>
    <p:sldId id="441" r:id="rId25"/>
    <p:sldId id="438" r:id="rId26"/>
    <p:sldId id="439" r:id="rId27"/>
    <p:sldId id="440" r:id="rId28"/>
    <p:sldId id="443" r:id="rId29"/>
    <p:sldId id="444" r:id="rId30"/>
    <p:sldId id="446" r:id="rId31"/>
    <p:sldId id="445" r:id="rId32"/>
    <p:sldId id="447" r:id="rId33"/>
    <p:sldId id="396" r:id="rId34"/>
    <p:sldId id="302" r:id="rId35"/>
    <p:sldId id="303" r:id="rId36"/>
    <p:sldId id="448" r:id="rId37"/>
    <p:sldId id="453" r:id="rId38"/>
    <p:sldId id="456" r:id="rId39"/>
    <p:sldId id="450" r:id="rId40"/>
    <p:sldId id="451" r:id="rId41"/>
    <p:sldId id="452" r:id="rId42"/>
    <p:sldId id="309" r:id="rId43"/>
    <p:sldId id="455" r:id="rId44"/>
    <p:sldId id="361" r:id="rId45"/>
    <p:sldId id="458" r:id="rId46"/>
    <p:sldId id="457" r:id="rId47"/>
    <p:sldId id="459" r:id="rId48"/>
    <p:sldId id="467" r:id="rId49"/>
    <p:sldId id="468" r:id="rId50"/>
    <p:sldId id="363" r:id="rId51"/>
    <p:sldId id="471" r:id="rId52"/>
    <p:sldId id="366" r:id="rId53"/>
    <p:sldId id="472" r:id="rId54"/>
    <p:sldId id="460" r:id="rId55"/>
    <p:sldId id="462" r:id="rId56"/>
    <p:sldId id="463" r:id="rId57"/>
    <p:sldId id="464" r:id="rId58"/>
    <p:sldId id="465" r:id="rId59"/>
    <p:sldId id="466" r:id="rId60"/>
    <p:sldId id="473" r:id="rId61"/>
    <p:sldId id="475" r:id="rId62"/>
    <p:sldId id="476" r:id="rId63"/>
    <p:sldId id="477" r:id="rId64"/>
    <p:sldId id="478" r:id="rId65"/>
    <p:sldId id="368" r:id="rId66"/>
    <p:sldId id="461" r:id="rId67"/>
    <p:sldId id="474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408" r:id="rId85"/>
    <p:sldId id="409" r:id="rId86"/>
    <p:sldId id="410" r:id="rId87"/>
    <p:sldId id="411" r:id="rId88"/>
    <p:sldId id="412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2"/>
    <p:restoredTop sz="93245"/>
  </p:normalViewPr>
  <p:slideViewPr>
    <p:cSldViewPr snapToGrid="0" snapToObjects="1">
      <p:cViewPr>
        <p:scale>
          <a:sx n="100" d="100"/>
          <a:sy n="100" d="100"/>
        </p:scale>
        <p:origin x="172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CABBF-56A3-8143-B045-9BA49F636B2A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D6F13-29D0-154D-8AAC-465C4D9E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7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162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82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The top structure of the top cluster hase</a:t>
            </a:r>
            <a:r>
              <a:rPr lang="it-IT" baseline="0" dirty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83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86</a:t>
            </a:fld>
            <a:endParaRPr 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79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D6F13-29D0-154D-8AAC-465C4D9EEE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20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92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Different programs use different force fields</a:t>
            </a:r>
          </a:p>
          <a:p>
            <a:r>
              <a:rPr lang="it-IT"/>
              <a:t>Different ligands </a:t>
            </a:r>
            <a:r>
              <a:rPr lang="it-IT">
                <a:sym typeface="Wingdings" pitchFamily="2" charset="2"/>
              </a:rPr>
              <a:t> different force fields</a:t>
            </a:r>
          </a:p>
          <a:p>
            <a:r>
              <a:rPr lang="it-IT">
                <a:sym typeface="Wingdings" pitchFamily="2" charset="2"/>
              </a:rPr>
              <a:t>Empirical  </a:t>
            </a:r>
          </a:p>
          <a:p>
            <a:r>
              <a:rPr lang="it-IT">
                <a:sym typeface="Wingdings" pitchFamily="2" charset="2"/>
              </a:rPr>
              <a:t>Knowledge-based  e.g. you have an enzyme - inhibitor complex binding affinity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D6F13-29D0-154D-8AAC-465C4D9EEE1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D6F13-29D0-154D-8AAC-465C4D9EEE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4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FA56C-7662-244C-B9CB-AAFF6CEEEE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2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74</a:t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81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8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5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0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0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0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3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3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1500F-7BC3-8443-8B44-C811A20B582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6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What_We_Talk_About_When_We_Talk_About_Lov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google.com/url?sa=i&amp;rct=j&amp;q=&amp;esrc=s&amp;source=images&amp;cd=&amp;cad=rja&amp;uact=8&amp;ved=2ahUKEwj__LidrcXeAhXw4IUKHWxHBQkQjRx6BAgBEAU&amp;url=https%3A%2F%2Ftenor.com%2Fview%2Fdocking-station-space-station-outer-space-gif-5652204&amp;psig=AOvVaw3YVJzeHT34Nn2uRdWh5qqv&amp;ust=154178559107153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db101.rcsb.org/learn/guide-to-understanding-pdb-data/introduc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betta.bakerlab.org/alascansubmit.jsp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cpclab.uni-duesseldorf.de/dsppi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rism.ccbb.ku.edu.tr/hotpoint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crick.mbu.iisc.ernet.in/~PIC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hyperlink" Target="http://haddocking.org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hyperlink" Target="http://www.nmr.chem.uu.nl/haddock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bioinfo3d.cs.tau.ac.il/PatchDock/" TargetMode="External"/><Relationship Id="rId3" Type="http://schemas.openxmlformats.org/officeDocument/2006/relationships/hyperlink" Target="http://haddock.chem.uu.nl" TargetMode="External"/><Relationship Id="rId7" Type="http://schemas.openxmlformats.org/officeDocument/2006/relationships/hyperlink" Target="http://vakser.bioinformatics.ku.edu/resources/gramm/gramm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settadock.graylab.jhu.edu/submit" TargetMode="External"/><Relationship Id="rId5" Type="http://schemas.openxmlformats.org/officeDocument/2006/relationships/hyperlink" Target="http://www.molsoft.com/protein_protein_docking.html" TargetMode="External"/><Relationship Id="rId4" Type="http://schemas.openxmlformats.org/officeDocument/2006/relationships/hyperlink" Target="http://cluspro.bu.edu" TargetMode="External"/><Relationship Id="rId9" Type="http://schemas.openxmlformats.org/officeDocument/2006/relationships/hyperlink" Target="http://hexserver.loria.f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514" y="340737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>
                <a:latin typeface="Corbel"/>
                <a:cs typeface="Corbel"/>
              </a:rPr>
              <a:t>Institute of Molecular Biology and Pathology</a:t>
            </a:r>
          </a:p>
          <a:p>
            <a:pPr algn="ctr"/>
            <a:r>
              <a:rPr lang="en-US" sz="2000" i="1" dirty="0">
                <a:latin typeface="Corbel"/>
                <a:cs typeface="Corbel"/>
              </a:rPr>
              <a:t>National Research Council, Italy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43541" y="1960558"/>
            <a:ext cx="7827966" cy="1213949"/>
          </a:xfrm>
        </p:spPr>
        <p:txBody>
          <a:bodyPr>
            <a:noAutofit/>
          </a:bodyPr>
          <a:lstStyle/>
          <a:p>
            <a:r>
              <a:rPr lang="it-IT"/>
              <a:t>PPI 3D complex prediction and interfaces</a:t>
            </a:r>
          </a:p>
          <a:p>
            <a:r>
              <a:rPr lang="it-IT" sz="2400"/>
              <a:t>(What we talk about when we talk about docking)</a:t>
            </a:r>
            <a:endParaRPr lang="it-IT" sz="2400">
              <a:hlinkClick r:id="rId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9EC032-0174-FC44-9F18-94484B7D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4" y="4558322"/>
            <a:ext cx="1405003" cy="14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4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890337" y="2827421"/>
            <a:ext cx="7615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solidFill>
                  <a:schemeClr val="bg1"/>
                </a:solidFill>
              </a:rPr>
              <a:t>Molecular docking: an optimisation problem</a:t>
            </a:r>
          </a:p>
        </p:txBody>
      </p:sp>
    </p:spTree>
    <p:extLst>
      <p:ext uri="{BB962C8B-B14F-4D97-AF65-F5344CB8AC3E}">
        <p14:creationId xmlns:p14="http://schemas.microsoft.com/office/powerpoint/2010/main" val="82642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00B7E10-E851-8A4F-87CD-677D0A72F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61" y="1287378"/>
            <a:ext cx="6647072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18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DA5A4C0-9452-A04B-B049-A80B895BD2CC}"/>
              </a:ext>
            </a:extLst>
          </p:cNvPr>
          <p:cNvSpPr/>
          <p:nvPr/>
        </p:nvSpPr>
        <p:spPr>
          <a:xfrm>
            <a:off x="1665066" y="2002259"/>
            <a:ext cx="6440459" cy="2962273"/>
          </a:xfrm>
          <a:custGeom>
            <a:avLst/>
            <a:gdLst>
              <a:gd name="connsiteX0" fmla="*/ 325409 w 6440459"/>
              <a:gd name="connsiteY0" fmla="*/ 619123 h 2962273"/>
              <a:gd name="connsiteX1" fmla="*/ 325409 w 6440459"/>
              <a:gd name="connsiteY1" fmla="*/ 619123 h 2962273"/>
              <a:gd name="connsiteX2" fmla="*/ 282546 w 6440459"/>
              <a:gd name="connsiteY2" fmla="*/ 733423 h 2962273"/>
              <a:gd name="connsiteX3" fmla="*/ 253971 w 6440459"/>
              <a:gd name="connsiteY3" fmla="*/ 790573 h 2962273"/>
              <a:gd name="connsiteX4" fmla="*/ 182534 w 6440459"/>
              <a:gd name="connsiteY4" fmla="*/ 976310 h 2962273"/>
              <a:gd name="connsiteX5" fmla="*/ 111096 w 6440459"/>
              <a:gd name="connsiteY5" fmla="*/ 1133473 h 2962273"/>
              <a:gd name="connsiteX6" fmla="*/ 68234 w 6440459"/>
              <a:gd name="connsiteY6" fmla="*/ 1247773 h 2962273"/>
              <a:gd name="connsiteX7" fmla="*/ 39659 w 6440459"/>
              <a:gd name="connsiteY7" fmla="*/ 1333498 h 2962273"/>
              <a:gd name="connsiteX8" fmla="*/ 25371 w 6440459"/>
              <a:gd name="connsiteY8" fmla="*/ 1376360 h 2962273"/>
              <a:gd name="connsiteX9" fmla="*/ 25371 w 6440459"/>
              <a:gd name="connsiteY9" fmla="*/ 1933573 h 2962273"/>
              <a:gd name="connsiteX10" fmla="*/ 53946 w 6440459"/>
              <a:gd name="connsiteY10" fmla="*/ 2047873 h 2962273"/>
              <a:gd name="connsiteX11" fmla="*/ 96809 w 6440459"/>
              <a:gd name="connsiteY11" fmla="*/ 2176460 h 2962273"/>
              <a:gd name="connsiteX12" fmla="*/ 111096 w 6440459"/>
              <a:gd name="connsiteY12" fmla="*/ 2219323 h 2962273"/>
              <a:gd name="connsiteX13" fmla="*/ 139671 w 6440459"/>
              <a:gd name="connsiteY13" fmla="*/ 2333623 h 2962273"/>
              <a:gd name="connsiteX14" fmla="*/ 153959 w 6440459"/>
              <a:gd name="connsiteY14" fmla="*/ 2376485 h 2962273"/>
              <a:gd name="connsiteX15" fmla="*/ 168246 w 6440459"/>
              <a:gd name="connsiteY15" fmla="*/ 2433635 h 2962273"/>
              <a:gd name="connsiteX16" fmla="*/ 196821 w 6440459"/>
              <a:gd name="connsiteY16" fmla="*/ 2476498 h 2962273"/>
              <a:gd name="connsiteX17" fmla="*/ 253971 w 6440459"/>
              <a:gd name="connsiteY17" fmla="*/ 2576510 h 2962273"/>
              <a:gd name="connsiteX18" fmla="*/ 311121 w 6440459"/>
              <a:gd name="connsiteY18" fmla="*/ 2619373 h 2962273"/>
              <a:gd name="connsiteX19" fmla="*/ 353984 w 6440459"/>
              <a:gd name="connsiteY19" fmla="*/ 2662235 h 2962273"/>
              <a:gd name="connsiteX20" fmla="*/ 396846 w 6440459"/>
              <a:gd name="connsiteY20" fmla="*/ 2676523 h 2962273"/>
              <a:gd name="connsiteX21" fmla="*/ 525434 w 6440459"/>
              <a:gd name="connsiteY21" fmla="*/ 2747960 h 2962273"/>
              <a:gd name="connsiteX22" fmla="*/ 639734 w 6440459"/>
              <a:gd name="connsiteY22" fmla="*/ 2819398 h 2962273"/>
              <a:gd name="connsiteX23" fmla="*/ 682596 w 6440459"/>
              <a:gd name="connsiteY23" fmla="*/ 2847973 h 2962273"/>
              <a:gd name="connsiteX24" fmla="*/ 768321 w 6440459"/>
              <a:gd name="connsiteY24" fmla="*/ 2876548 h 2962273"/>
              <a:gd name="connsiteX25" fmla="*/ 811184 w 6440459"/>
              <a:gd name="connsiteY25" fmla="*/ 2890835 h 2962273"/>
              <a:gd name="connsiteX26" fmla="*/ 925484 w 6440459"/>
              <a:gd name="connsiteY26" fmla="*/ 2919410 h 2962273"/>
              <a:gd name="connsiteX27" fmla="*/ 1096934 w 6440459"/>
              <a:gd name="connsiteY27" fmla="*/ 2947985 h 2962273"/>
              <a:gd name="connsiteX28" fmla="*/ 1268384 w 6440459"/>
              <a:gd name="connsiteY28" fmla="*/ 2962273 h 2962273"/>
              <a:gd name="connsiteX29" fmla="*/ 1797021 w 6440459"/>
              <a:gd name="connsiteY29" fmla="*/ 2947985 h 2962273"/>
              <a:gd name="connsiteX30" fmla="*/ 1925609 w 6440459"/>
              <a:gd name="connsiteY30" fmla="*/ 2933698 h 2962273"/>
              <a:gd name="connsiteX31" fmla="*/ 2168496 w 6440459"/>
              <a:gd name="connsiteY31" fmla="*/ 2919410 h 2962273"/>
              <a:gd name="connsiteX32" fmla="*/ 2268509 w 6440459"/>
              <a:gd name="connsiteY32" fmla="*/ 2905123 h 2962273"/>
              <a:gd name="connsiteX33" fmla="*/ 2311371 w 6440459"/>
              <a:gd name="connsiteY33" fmla="*/ 2890835 h 2962273"/>
              <a:gd name="connsiteX34" fmla="*/ 2597121 w 6440459"/>
              <a:gd name="connsiteY34" fmla="*/ 2862260 h 2962273"/>
              <a:gd name="connsiteX35" fmla="*/ 2711421 w 6440459"/>
              <a:gd name="connsiteY35" fmla="*/ 2847973 h 2962273"/>
              <a:gd name="connsiteX36" fmla="*/ 2811434 w 6440459"/>
              <a:gd name="connsiteY36" fmla="*/ 2819398 h 2962273"/>
              <a:gd name="connsiteX37" fmla="*/ 2854296 w 6440459"/>
              <a:gd name="connsiteY37" fmla="*/ 2805110 h 2962273"/>
              <a:gd name="connsiteX38" fmla="*/ 2911446 w 6440459"/>
              <a:gd name="connsiteY38" fmla="*/ 2690810 h 2962273"/>
              <a:gd name="connsiteX39" fmla="*/ 2954309 w 6440459"/>
              <a:gd name="connsiteY39" fmla="*/ 2647948 h 2962273"/>
              <a:gd name="connsiteX40" fmla="*/ 3025746 w 6440459"/>
              <a:gd name="connsiteY40" fmla="*/ 2562223 h 2962273"/>
              <a:gd name="connsiteX41" fmla="*/ 3111471 w 6440459"/>
              <a:gd name="connsiteY41" fmla="*/ 2505073 h 2962273"/>
              <a:gd name="connsiteX42" fmla="*/ 3211484 w 6440459"/>
              <a:gd name="connsiteY42" fmla="*/ 2462210 h 2962273"/>
              <a:gd name="connsiteX43" fmla="*/ 3440084 w 6440459"/>
              <a:gd name="connsiteY43" fmla="*/ 2476498 h 2962273"/>
              <a:gd name="connsiteX44" fmla="*/ 3482946 w 6440459"/>
              <a:gd name="connsiteY44" fmla="*/ 2505073 h 2962273"/>
              <a:gd name="connsiteX45" fmla="*/ 3540096 w 6440459"/>
              <a:gd name="connsiteY45" fmla="*/ 2519360 h 2962273"/>
              <a:gd name="connsiteX46" fmla="*/ 3668684 w 6440459"/>
              <a:gd name="connsiteY46" fmla="*/ 2576510 h 2962273"/>
              <a:gd name="connsiteX47" fmla="*/ 3782984 w 6440459"/>
              <a:gd name="connsiteY47" fmla="*/ 2605085 h 2962273"/>
              <a:gd name="connsiteX48" fmla="*/ 3840134 w 6440459"/>
              <a:gd name="connsiteY48" fmla="*/ 2619373 h 2962273"/>
              <a:gd name="connsiteX49" fmla="*/ 3997296 w 6440459"/>
              <a:gd name="connsiteY49" fmla="*/ 2647948 h 2962273"/>
              <a:gd name="connsiteX50" fmla="*/ 4697384 w 6440459"/>
              <a:gd name="connsiteY50" fmla="*/ 2633660 h 2962273"/>
              <a:gd name="connsiteX51" fmla="*/ 4740246 w 6440459"/>
              <a:gd name="connsiteY51" fmla="*/ 2619373 h 2962273"/>
              <a:gd name="connsiteX52" fmla="*/ 4854546 w 6440459"/>
              <a:gd name="connsiteY52" fmla="*/ 2590798 h 2962273"/>
              <a:gd name="connsiteX53" fmla="*/ 4983134 w 6440459"/>
              <a:gd name="connsiteY53" fmla="*/ 2533648 h 2962273"/>
              <a:gd name="connsiteX54" fmla="*/ 5083146 w 6440459"/>
              <a:gd name="connsiteY54" fmla="*/ 2490785 h 2962273"/>
              <a:gd name="connsiteX55" fmla="*/ 5168871 w 6440459"/>
              <a:gd name="connsiteY55" fmla="*/ 2433635 h 2962273"/>
              <a:gd name="connsiteX56" fmla="*/ 5240309 w 6440459"/>
              <a:gd name="connsiteY56" fmla="*/ 2347910 h 2962273"/>
              <a:gd name="connsiteX57" fmla="*/ 5426046 w 6440459"/>
              <a:gd name="connsiteY57" fmla="*/ 2333623 h 2962273"/>
              <a:gd name="connsiteX58" fmla="*/ 5583209 w 6440459"/>
              <a:gd name="connsiteY58" fmla="*/ 2319335 h 2962273"/>
              <a:gd name="connsiteX59" fmla="*/ 5640359 w 6440459"/>
              <a:gd name="connsiteY59" fmla="*/ 2305048 h 2962273"/>
              <a:gd name="connsiteX60" fmla="*/ 5797521 w 6440459"/>
              <a:gd name="connsiteY60" fmla="*/ 2276473 h 2962273"/>
              <a:gd name="connsiteX61" fmla="*/ 5926109 w 6440459"/>
              <a:gd name="connsiteY61" fmla="*/ 2233610 h 2962273"/>
              <a:gd name="connsiteX62" fmla="*/ 5968971 w 6440459"/>
              <a:gd name="connsiteY62" fmla="*/ 2219323 h 2962273"/>
              <a:gd name="connsiteX63" fmla="*/ 6040409 w 6440459"/>
              <a:gd name="connsiteY63" fmla="*/ 2176460 h 2962273"/>
              <a:gd name="connsiteX64" fmla="*/ 6083271 w 6440459"/>
              <a:gd name="connsiteY64" fmla="*/ 2147885 h 2962273"/>
              <a:gd name="connsiteX65" fmla="*/ 6140421 w 6440459"/>
              <a:gd name="connsiteY65" fmla="*/ 2119310 h 2962273"/>
              <a:gd name="connsiteX66" fmla="*/ 6283296 w 6440459"/>
              <a:gd name="connsiteY66" fmla="*/ 1962148 h 2962273"/>
              <a:gd name="connsiteX67" fmla="*/ 6326159 w 6440459"/>
              <a:gd name="connsiteY67" fmla="*/ 1919285 h 2962273"/>
              <a:gd name="connsiteX68" fmla="*/ 6354734 w 6440459"/>
              <a:gd name="connsiteY68" fmla="*/ 1833560 h 2962273"/>
              <a:gd name="connsiteX69" fmla="*/ 6369021 w 6440459"/>
              <a:gd name="connsiteY69" fmla="*/ 1790698 h 2962273"/>
              <a:gd name="connsiteX70" fmla="*/ 6383309 w 6440459"/>
              <a:gd name="connsiteY70" fmla="*/ 1719260 h 2962273"/>
              <a:gd name="connsiteX71" fmla="*/ 6411884 w 6440459"/>
              <a:gd name="connsiteY71" fmla="*/ 1633535 h 2962273"/>
              <a:gd name="connsiteX72" fmla="*/ 6426171 w 6440459"/>
              <a:gd name="connsiteY72" fmla="*/ 1590673 h 2962273"/>
              <a:gd name="connsiteX73" fmla="*/ 6440459 w 6440459"/>
              <a:gd name="connsiteY73" fmla="*/ 1533523 h 2962273"/>
              <a:gd name="connsiteX74" fmla="*/ 6426171 w 6440459"/>
              <a:gd name="connsiteY74" fmla="*/ 1376360 h 2962273"/>
              <a:gd name="connsiteX75" fmla="*/ 6411884 w 6440459"/>
              <a:gd name="connsiteY75" fmla="*/ 1333498 h 2962273"/>
              <a:gd name="connsiteX76" fmla="*/ 6369021 w 6440459"/>
              <a:gd name="connsiteY76" fmla="*/ 1290635 h 2962273"/>
              <a:gd name="connsiteX77" fmla="*/ 6240434 w 6440459"/>
              <a:gd name="connsiteY77" fmla="*/ 1219198 h 2962273"/>
              <a:gd name="connsiteX78" fmla="*/ 6154709 w 6440459"/>
              <a:gd name="connsiteY78" fmla="*/ 1204910 h 2962273"/>
              <a:gd name="connsiteX79" fmla="*/ 6111846 w 6440459"/>
              <a:gd name="connsiteY79" fmla="*/ 1190623 h 2962273"/>
              <a:gd name="connsiteX80" fmla="*/ 5997546 w 6440459"/>
              <a:gd name="connsiteY80" fmla="*/ 1176335 h 2962273"/>
              <a:gd name="connsiteX81" fmla="*/ 5968971 w 6440459"/>
              <a:gd name="connsiteY81" fmla="*/ 1133473 h 2962273"/>
              <a:gd name="connsiteX82" fmla="*/ 5968971 w 6440459"/>
              <a:gd name="connsiteY82" fmla="*/ 933448 h 2962273"/>
              <a:gd name="connsiteX83" fmla="*/ 5954684 w 6440459"/>
              <a:gd name="connsiteY83" fmla="*/ 419098 h 2962273"/>
              <a:gd name="connsiteX84" fmla="*/ 5940396 w 6440459"/>
              <a:gd name="connsiteY84" fmla="*/ 347660 h 2962273"/>
              <a:gd name="connsiteX85" fmla="*/ 5897534 w 6440459"/>
              <a:gd name="connsiteY85" fmla="*/ 319085 h 2962273"/>
              <a:gd name="connsiteX86" fmla="*/ 5811809 w 6440459"/>
              <a:gd name="connsiteY86" fmla="*/ 290510 h 2962273"/>
              <a:gd name="connsiteX87" fmla="*/ 5726084 w 6440459"/>
              <a:gd name="connsiteY87" fmla="*/ 247648 h 2962273"/>
              <a:gd name="connsiteX88" fmla="*/ 5611784 w 6440459"/>
              <a:gd name="connsiteY88" fmla="*/ 147635 h 2962273"/>
              <a:gd name="connsiteX89" fmla="*/ 5568921 w 6440459"/>
              <a:gd name="connsiteY89" fmla="*/ 119060 h 2962273"/>
              <a:gd name="connsiteX90" fmla="*/ 5526059 w 6440459"/>
              <a:gd name="connsiteY90" fmla="*/ 90485 h 2962273"/>
              <a:gd name="connsiteX91" fmla="*/ 5468909 w 6440459"/>
              <a:gd name="connsiteY91" fmla="*/ 61910 h 2962273"/>
              <a:gd name="connsiteX92" fmla="*/ 5426046 w 6440459"/>
              <a:gd name="connsiteY92" fmla="*/ 47623 h 2962273"/>
              <a:gd name="connsiteX93" fmla="*/ 5383184 w 6440459"/>
              <a:gd name="connsiteY93" fmla="*/ 19048 h 2962273"/>
              <a:gd name="connsiteX94" fmla="*/ 5111721 w 6440459"/>
              <a:gd name="connsiteY94" fmla="*/ 19048 h 2962273"/>
              <a:gd name="connsiteX95" fmla="*/ 5025996 w 6440459"/>
              <a:gd name="connsiteY95" fmla="*/ 47623 h 2962273"/>
              <a:gd name="connsiteX96" fmla="*/ 4983134 w 6440459"/>
              <a:gd name="connsiteY96" fmla="*/ 61910 h 2962273"/>
              <a:gd name="connsiteX97" fmla="*/ 4854546 w 6440459"/>
              <a:gd name="connsiteY97" fmla="*/ 176210 h 2962273"/>
              <a:gd name="connsiteX98" fmla="*/ 4797396 w 6440459"/>
              <a:gd name="connsiteY98" fmla="*/ 233360 h 2962273"/>
              <a:gd name="connsiteX99" fmla="*/ 4725959 w 6440459"/>
              <a:gd name="connsiteY99" fmla="*/ 333373 h 2962273"/>
              <a:gd name="connsiteX100" fmla="*/ 4683096 w 6440459"/>
              <a:gd name="connsiteY100" fmla="*/ 390523 h 2962273"/>
              <a:gd name="connsiteX101" fmla="*/ 4625946 w 6440459"/>
              <a:gd name="connsiteY101" fmla="*/ 476248 h 2962273"/>
              <a:gd name="connsiteX102" fmla="*/ 4611659 w 6440459"/>
              <a:gd name="connsiteY102" fmla="*/ 519110 h 2962273"/>
              <a:gd name="connsiteX103" fmla="*/ 4554509 w 6440459"/>
              <a:gd name="connsiteY103" fmla="*/ 604835 h 2962273"/>
              <a:gd name="connsiteX104" fmla="*/ 4525934 w 6440459"/>
              <a:gd name="connsiteY104" fmla="*/ 647698 h 2962273"/>
              <a:gd name="connsiteX105" fmla="*/ 4468784 w 6440459"/>
              <a:gd name="connsiteY105" fmla="*/ 733423 h 2962273"/>
              <a:gd name="connsiteX106" fmla="*/ 4440209 w 6440459"/>
              <a:gd name="connsiteY106" fmla="*/ 790573 h 2962273"/>
              <a:gd name="connsiteX107" fmla="*/ 4397346 w 6440459"/>
              <a:gd name="connsiteY107" fmla="*/ 819148 h 2962273"/>
              <a:gd name="connsiteX108" fmla="*/ 4354484 w 6440459"/>
              <a:gd name="connsiteY108" fmla="*/ 862010 h 2962273"/>
              <a:gd name="connsiteX109" fmla="*/ 4311621 w 6440459"/>
              <a:gd name="connsiteY109" fmla="*/ 890585 h 2962273"/>
              <a:gd name="connsiteX110" fmla="*/ 4225896 w 6440459"/>
              <a:gd name="connsiteY110" fmla="*/ 962023 h 2962273"/>
              <a:gd name="connsiteX111" fmla="*/ 4154459 w 6440459"/>
              <a:gd name="connsiteY111" fmla="*/ 1047748 h 2962273"/>
              <a:gd name="connsiteX112" fmla="*/ 4111596 w 6440459"/>
              <a:gd name="connsiteY112" fmla="*/ 1104898 h 2962273"/>
              <a:gd name="connsiteX113" fmla="*/ 4068734 w 6440459"/>
              <a:gd name="connsiteY113" fmla="*/ 1133473 h 2962273"/>
              <a:gd name="connsiteX114" fmla="*/ 4025871 w 6440459"/>
              <a:gd name="connsiteY114" fmla="*/ 1176335 h 2962273"/>
              <a:gd name="connsiteX115" fmla="*/ 3882996 w 6440459"/>
              <a:gd name="connsiteY115" fmla="*/ 1276348 h 2962273"/>
              <a:gd name="connsiteX116" fmla="*/ 3825846 w 6440459"/>
              <a:gd name="connsiteY116" fmla="*/ 1319210 h 2962273"/>
              <a:gd name="connsiteX117" fmla="*/ 3711546 w 6440459"/>
              <a:gd name="connsiteY117" fmla="*/ 1376360 h 2962273"/>
              <a:gd name="connsiteX118" fmla="*/ 3597246 w 6440459"/>
              <a:gd name="connsiteY118" fmla="*/ 1404935 h 2962273"/>
              <a:gd name="connsiteX119" fmla="*/ 3340071 w 6440459"/>
              <a:gd name="connsiteY119" fmla="*/ 1390648 h 2962273"/>
              <a:gd name="connsiteX120" fmla="*/ 3254346 w 6440459"/>
              <a:gd name="connsiteY120" fmla="*/ 1362073 h 2962273"/>
              <a:gd name="connsiteX121" fmla="*/ 3154334 w 6440459"/>
              <a:gd name="connsiteY121" fmla="*/ 1333498 h 2962273"/>
              <a:gd name="connsiteX122" fmla="*/ 3054321 w 6440459"/>
              <a:gd name="connsiteY122" fmla="*/ 1262060 h 2962273"/>
              <a:gd name="connsiteX123" fmla="*/ 2968596 w 6440459"/>
              <a:gd name="connsiteY123" fmla="*/ 1147760 h 2962273"/>
              <a:gd name="connsiteX124" fmla="*/ 2897159 w 6440459"/>
              <a:gd name="connsiteY124" fmla="*/ 1047748 h 2962273"/>
              <a:gd name="connsiteX125" fmla="*/ 2854296 w 6440459"/>
              <a:gd name="connsiteY125" fmla="*/ 1004885 h 2962273"/>
              <a:gd name="connsiteX126" fmla="*/ 2825721 w 6440459"/>
              <a:gd name="connsiteY126" fmla="*/ 962023 h 2962273"/>
              <a:gd name="connsiteX127" fmla="*/ 2782859 w 6440459"/>
              <a:gd name="connsiteY127" fmla="*/ 919160 h 2962273"/>
              <a:gd name="connsiteX128" fmla="*/ 2754284 w 6440459"/>
              <a:gd name="connsiteY128" fmla="*/ 876298 h 2962273"/>
              <a:gd name="connsiteX129" fmla="*/ 2711421 w 6440459"/>
              <a:gd name="connsiteY129" fmla="*/ 847723 h 2962273"/>
              <a:gd name="connsiteX130" fmla="*/ 2625696 w 6440459"/>
              <a:gd name="connsiteY130" fmla="*/ 790573 h 2962273"/>
              <a:gd name="connsiteX131" fmla="*/ 2311371 w 6440459"/>
              <a:gd name="connsiteY131" fmla="*/ 833435 h 2962273"/>
              <a:gd name="connsiteX132" fmla="*/ 2268509 w 6440459"/>
              <a:gd name="connsiteY132" fmla="*/ 847723 h 2962273"/>
              <a:gd name="connsiteX133" fmla="*/ 2182784 w 6440459"/>
              <a:gd name="connsiteY133" fmla="*/ 919160 h 2962273"/>
              <a:gd name="connsiteX134" fmla="*/ 2154209 w 6440459"/>
              <a:gd name="connsiteY134" fmla="*/ 962023 h 2962273"/>
              <a:gd name="connsiteX135" fmla="*/ 2068484 w 6440459"/>
              <a:gd name="connsiteY135" fmla="*/ 1047748 h 2962273"/>
              <a:gd name="connsiteX136" fmla="*/ 2025621 w 6440459"/>
              <a:gd name="connsiteY136" fmla="*/ 1090610 h 2962273"/>
              <a:gd name="connsiteX137" fmla="*/ 1997046 w 6440459"/>
              <a:gd name="connsiteY137" fmla="*/ 1133473 h 2962273"/>
              <a:gd name="connsiteX138" fmla="*/ 1939896 w 6440459"/>
              <a:gd name="connsiteY138" fmla="*/ 1247773 h 2962273"/>
              <a:gd name="connsiteX139" fmla="*/ 1911321 w 6440459"/>
              <a:gd name="connsiteY139" fmla="*/ 1290635 h 2962273"/>
              <a:gd name="connsiteX140" fmla="*/ 1868459 w 6440459"/>
              <a:gd name="connsiteY140" fmla="*/ 1304923 h 2962273"/>
              <a:gd name="connsiteX141" fmla="*/ 1311246 w 6440459"/>
              <a:gd name="connsiteY141" fmla="*/ 1290635 h 2962273"/>
              <a:gd name="connsiteX142" fmla="*/ 1211234 w 6440459"/>
              <a:gd name="connsiteY142" fmla="*/ 1219198 h 2962273"/>
              <a:gd name="connsiteX143" fmla="*/ 1154084 w 6440459"/>
              <a:gd name="connsiteY143" fmla="*/ 1133473 h 2962273"/>
              <a:gd name="connsiteX144" fmla="*/ 1111221 w 6440459"/>
              <a:gd name="connsiteY144" fmla="*/ 1104898 h 2962273"/>
              <a:gd name="connsiteX145" fmla="*/ 1082646 w 6440459"/>
              <a:gd name="connsiteY145" fmla="*/ 1062035 h 2962273"/>
              <a:gd name="connsiteX146" fmla="*/ 1039784 w 6440459"/>
              <a:gd name="connsiteY146" fmla="*/ 976310 h 2962273"/>
              <a:gd name="connsiteX147" fmla="*/ 996921 w 6440459"/>
              <a:gd name="connsiteY147" fmla="*/ 933448 h 2962273"/>
              <a:gd name="connsiteX148" fmla="*/ 925484 w 6440459"/>
              <a:gd name="connsiteY148" fmla="*/ 847723 h 2962273"/>
              <a:gd name="connsiteX149" fmla="*/ 882621 w 6440459"/>
              <a:gd name="connsiteY149" fmla="*/ 819148 h 2962273"/>
              <a:gd name="connsiteX150" fmla="*/ 839759 w 6440459"/>
              <a:gd name="connsiteY150" fmla="*/ 776285 h 2962273"/>
              <a:gd name="connsiteX151" fmla="*/ 711171 w 6440459"/>
              <a:gd name="connsiteY151" fmla="*/ 690560 h 2962273"/>
              <a:gd name="connsiteX152" fmla="*/ 668309 w 6440459"/>
              <a:gd name="connsiteY152" fmla="*/ 661985 h 2962273"/>
              <a:gd name="connsiteX153" fmla="*/ 582584 w 6440459"/>
              <a:gd name="connsiteY153" fmla="*/ 633410 h 2962273"/>
              <a:gd name="connsiteX154" fmla="*/ 325409 w 6440459"/>
              <a:gd name="connsiteY154" fmla="*/ 619123 h 296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6440459" h="2962273">
                <a:moveTo>
                  <a:pt x="325409" y="619123"/>
                </a:moveTo>
                <a:lnTo>
                  <a:pt x="325409" y="619123"/>
                </a:lnTo>
                <a:cubicBezTo>
                  <a:pt x="311121" y="657223"/>
                  <a:pt x="298196" y="695862"/>
                  <a:pt x="282546" y="733423"/>
                </a:cubicBezTo>
                <a:cubicBezTo>
                  <a:pt x="274354" y="753083"/>
                  <a:pt x="262361" y="770997"/>
                  <a:pt x="253971" y="790573"/>
                </a:cubicBezTo>
                <a:cubicBezTo>
                  <a:pt x="215982" y="879215"/>
                  <a:pt x="270760" y="829267"/>
                  <a:pt x="182534" y="976310"/>
                </a:cubicBezTo>
                <a:cubicBezTo>
                  <a:pt x="138936" y="1048973"/>
                  <a:pt x="132441" y="1048088"/>
                  <a:pt x="111096" y="1133473"/>
                </a:cubicBezTo>
                <a:cubicBezTo>
                  <a:pt x="80164" y="1257204"/>
                  <a:pt x="118042" y="1123254"/>
                  <a:pt x="68234" y="1247773"/>
                </a:cubicBezTo>
                <a:cubicBezTo>
                  <a:pt x="57047" y="1275739"/>
                  <a:pt x="49184" y="1304923"/>
                  <a:pt x="39659" y="1333498"/>
                </a:cubicBezTo>
                <a:lnTo>
                  <a:pt x="25371" y="1376360"/>
                </a:lnTo>
                <a:cubicBezTo>
                  <a:pt x="-12018" y="1600700"/>
                  <a:pt x="-4701" y="1522580"/>
                  <a:pt x="25371" y="1933573"/>
                </a:cubicBezTo>
                <a:cubicBezTo>
                  <a:pt x="28237" y="1972741"/>
                  <a:pt x="41527" y="2010616"/>
                  <a:pt x="53946" y="2047873"/>
                </a:cubicBezTo>
                <a:lnTo>
                  <a:pt x="96809" y="2176460"/>
                </a:lnTo>
                <a:cubicBezTo>
                  <a:pt x="101572" y="2190748"/>
                  <a:pt x="107443" y="2204712"/>
                  <a:pt x="111096" y="2219323"/>
                </a:cubicBezTo>
                <a:cubicBezTo>
                  <a:pt x="120621" y="2257423"/>
                  <a:pt x="127251" y="2296366"/>
                  <a:pt x="139671" y="2333623"/>
                </a:cubicBezTo>
                <a:cubicBezTo>
                  <a:pt x="144434" y="2347910"/>
                  <a:pt x="149822" y="2362004"/>
                  <a:pt x="153959" y="2376485"/>
                </a:cubicBezTo>
                <a:cubicBezTo>
                  <a:pt x="159354" y="2395366"/>
                  <a:pt x="160511" y="2415586"/>
                  <a:pt x="168246" y="2433635"/>
                </a:cubicBezTo>
                <a:cubicBezTo>
                  <a:pt x="175010" y="2449418"/>
                  <a:pt x="188302" y="2461589"/>
                  <a:pt x="196821" y="2476498"/>
                </a:cubicBezTo>
                <a:cubicBezTo>
                  <a:pt x="211763" y="2502646"/>
                  <a:pt x="230764" y="2553303"/>
                  <a:pt x="253971" y="2576510"/>
                </a:cubicBezTo>
                <a:cubicBezTo>
                  <a:pt x="270809" y="2593348"/>
                  <a:pt x="293041" y="2603876"/>
                  <a:pt x="311121" y="2619373"/>
                </a:cubicBezTo>
                <a:cubicBezTo>
                  <a:pt x="326462" y="2632523"/>
                  <a:pt x="337172" y="2651027"/>
                  <a:pt x="353984" y="2662235"/>
                </a:cubicBezTo>
                <a:cubicBezTo>
                  <a:pt x="366515" y="2670589"/>
                  <a:pt x="383681" y="2669209"/>
                  <a:pt x="396846" y="2676523"/>
                </a:cubicBezTo>
                <a:cubicBezTo>
                  <a:pt x="544223" y="2758400"/>
                  <a:pt x="428449" y="2715633"/>
                  <a:pt x="525434" y="2747960"/>
                </a:cubicBezTo>
                <a:cubicBezTo>
                  <a:pt x="634706" y="2829915"/>
                  <a:pt x="529906" y="2756639"/>
                  <a:pt x="639734" y="2819398"/>
                </a:cubicBezTo>
                <a:cubicBezTo>
                  <a:pt x="654643" y="2827917"/>
                  <a:pt x="666905" y="2840999"/>
                  <a:pt x="682596" y="2847973"/>
                </a:cubicBezTo>
                <a:cubicBezTo>
                  <a:pt x="710121" y="2860206"/>
                  <a:pt x="739746" y="2867023"/>
                  <a:pt x="768321" y="2876548"/>
                </a:cubicBezTo>
                <a:cubicBezTo>
                  <a:pt x="782609" y="2881310"/>
                  <a:pt x="796573" y="2887182"/>
                  <a:pt x="811184" y="2890835"/>
                </a:cubicBezTo>
                <a:cubicBezTo>
                  <a:pt x="849284" y="2900360"/>
                  <a:pt x="886974" y="2911708"/>
                  <a:pt x="925484" y="2919410"/>
                </a:cubicBezTo>
                <a:cubicBezTo>
                  <a:pt x="994454" y="2933204"/>
                  <a:pt x="1022097" y="2940107"/>
                  <a:pt x="1096934" y="2947985"/>
                </a:cubicBezTo>
                <a:cubicBezTo>
                  <a:pt x="1153967" y="2953988"/>
                  <a:pt x="1211234" y="2957510"/>
                  <a:pt x="1268384" y="2962273"/>
                </a:cubicBezTo>
                <a:lnTo>
                  <a:pt x="1797021" y="2947985"/>
                </a:lnTo>
                <a:cubicBezTo>
                  <a:pt x="1840107" y="2946112"/>
                  <a:pt x="1882610" y="2937006"/>
                  <a:pt x="1925609" y="2933698"/>
                </a:cubicBezTo>
                <a:cubicBezTo>
                  <a:pt x="2006472" y="2927478"/>
                  <a:pt x="2087534" y="2924173"/>
                  <a:pt x="2168496" y="2919410"/>
                </a:cubicBezTo>
                <a:cubicBezTo>
                  <a:pt x="2201834" y="2914648"/>
                  <a:pt x="2235487" y="2911727"/>
                  <a:pt x="2268509" y="2905123"/>
                </a:cubicBezTo>
                <a:cubicBezTo>
                  <a:pt x="2283277" y="2902169"/>
                  <a:pt x="2296554" y="2893529"/>
                  <a:pt x="2311371" y="2890835"/>
                </a:cubicBezTo>
                <a:cubicBezTo>
                  <a:pt x="2392271" y="2876126"/>
                  <a:pt x="2522285" y="2869744"/>
                  <a:pt x="2597121" y="2862260"/>
                </a:cubicBezTo>
                <a:cubicBezTo>
                  <a:pt x="2635327" y="2858439"/>
                  <a:pt x="2673321" y="2852735"/>
                  <a:pt x="2711421" y="2847973"/>
                </a:cubicBezTo>
                <a:cubicBezTo>
                  <a:pt x="2814198" y="2813713"/>
                  <a:pt x="2685844" y="2855281"/>
                  <a:pt x="2811434" y="2819398"/>
                </a:cubicBezTo>
                <a:cubicBezTo>
                  <a:pt x="2825915" y="2815261"/>
                  <a:pt x="2840009" y="2809873"/>
                  <a:pt x="2854296" y="2805110"/>
                </a:cubicBezTo>
                <a:cubicBezTo>
                  <a:pt x="2874495" y="2754613"/>
                  <a:pt x="2878523" y="2730317"/>
                  <a:pt x="2911446" y="2690810"/>
                </a:cubicBezTo>
                <a:cubicBezTo>
                  <a:pt x="2924381" y="2675288"/>
                  <a:pt x="2941374" y="2663470"/>
                  <a:pt x="2954309" y="2647948"/>
                </a:cubicBezTo>
                <a:cubicBezTo>
                  <a:pt x="2997758" y="2595809"/>
                  <a:pt x="2966428" y="2608359"/>
                  <a:pt x="3025746" y="2562223"/>
                </a:cubicBezTo>
                <a:cubicBezTo>
                  <a:pt x="3052855" y="2541139"/>
                  <a:pt x="3078891" y="2515933"/>
                  <a:pt x="3111471" y="2505073"/>
                </a:cubicBezTo>
                <a:cubicBezTo>
                  <a:pt x="3174540" y="2484050"/>
                  <a:pt x="3140863" y="2497520"/>
                  <a:pt x="3211484" y="2462210"/>
                </a:cubicBezTo>
                <a:cubicBezTo>
                  <a:pt x="3287684" y="2466973"/>
                  <a:pt x="3364670" y="2464590"/>
                  <a:pt x="3440084" y="2476498"/>
                </a:cubicBezTo>
                <a:cubicBezTo>
                  <a:pt x="3457045" y="2479176"/>
                  <a:pt x="3467163" y="2498309"/>
                  <a:pt x="3482946" y="2505073"/>
                </a:cubicBezTo>
                <a:cubicBezTo>
                  <a:pt x="3500995" y="2512808"/>
                  <a:pt x="3521046" y="2514598"/>
                  <a:pt x="3540096" y="2519360"/>
                </a:cubicBezTo>
                <a:cubicBezTo>
                  <a:pt x="3583827" y="2541226"/>
                  <a:pt x="3621252" y="2561916"/>
                  <a:pt x="3668684" y="2576510"/>
                </a:cubicBezTo>
                <a:cubicBezTo>
                  <a:pt x="3706220" y="2588059"/>
                  <a:pt x="3744884" y="2595560"/>
                  <a:pt x="3782984" y="2605085"/>
                </a:cubicBezTo>
                <a:cubicBezTo>
                  <a:pt x="3802034" y="2609848"/>
                  <a:pt x="3820765" y="2616145"/>
                  <a:pt x="3840134" y="2619373"/>
                </a:cubicBezTo>
                <a:cubicBezTo>
                  <a:pt x="3949813" y="2637652"/>
                  <a:pt x="3897452" y="2627978"/>
                  <a:pt x="3997296" y="2647948"/>
                </a:cubicBezTo>
                <a:lnTo>
                  <a:pt x="4697384" y="2633660"/>
                </a:lnTo>
                <a:cubicBezTo>
                  <a:pt x="4712433" y="2633081"/>
                  <a:pt x="4725636" y="2623026"/>
                  <a:pt x="4740246" y="2619373"/>
                </a:cubicBezTo>
                <a:lnTo>
                  <a:pt x="4854546" y="2590798"/>
                </a:lnTo>
                <a:cubicBezTo>
                  <a:pt x="4951552" y="2526128"/>
                  <a:pt x="4830108" y="2601660"/>
                  <a:pt x="4983134" y="2533648"/>
                </a:cubicBezTo>
                <a:cubicBezTo>
                  <a:pt x="5109996" y="2477265"/>
                  <a:pt x="4931962" y="2528582"/>
                  <a:pt x="5083146" y="2490785"/>
                </a:cubicBezTo>
                <a:cubicBezTo>
                  <a:pt x="5111721" y="2471735"/>
                  <a:pt x="5146885" y="2460018"/>
                  <a:pt x="5168871" y="2433635"/>
                </a:cubicBezTo>
                <a:cubicBezTo>
                  <a:pt x="5192684" y="2405060"/>
                  <a:pt x="5205642" y="2361392"/>
                  <a:pt x="5240309" y="2347910"/>
                </a:cubicBezTo>
                <a:cubicBezTo>
                  <a:pt x="5298182" y="2325404"/>
                  <a:pt x="5364165" y="2338780"/>
                  <a:pt x="5426046" y="2333623"/>
                </a:cubicBezTo>
                <a:lnTo>
                  <a:pt x="5583209" y="2319335"/>
                </a:lnTo>
                <a:cubicBezTo>
                  <a:pt x="5602259" y="2314573"/>
                  <a:pt x="5621190" y="2309308"/>
                  <a:pt x="5640359" y="2305048"/>
                </a:cubicBezTo>
                <a:cubicBezTo>
                  <a:pt x="5700283" y="2291731"/>
                  <a:pt x="5735463" y="2286816"/>
                  <a:pt x="5797521" y="2276473"/>
                </a:cubicBezTo>
                <a:lnTo>
                  <a:pt x="5926109" y="2233610"/>
                </a:lnTo>
                <a:cubicBezTo>
                  <a:pt x="5940396" y="2228848"/>
                  <a:pt x="5956057" y="2227071"/>
                  <a:pt x="5968971" y="2219323"/>
                </a:cubicBezTo>
                <a:cubicBezTo>
                  <a:pt x="5992784" y="2205035"/>
                  <a:pt x="6016860" y="2191178"/>
                  <a:pt x="6040409" y="2176460"/>
                </a:cubicBezTo>
                <a:cubicBezTo>
                  <a:pt x="6054970" y="2167359"/>
                  <a:pt x="6068362" y="2156404"/>
                  <a:pt x="6083271" y="2147885"/>
                </a:cubicBezTo>
                <a:cubicBezTo>
                  <a:pt x="6101763" y="2137318"/>
                  <a:pt x="6123937" y="2132797"/>
                  <a:pt x="6140421" y="2119310"/>
                </a:cubicBezTo>
                <a:cubicBezTo>
                  <a:pt x="6263684" y="2018459"/>
                  <a:pt x="6208908" y="2048934"/>
                  <a:pt x="6283296" y="1962148"/>
                </a:cubicBezTo>
                <a:cubicBezTo>
                  <a:pt x="6296446" y="1946807"/>
                  <a:pt x="6311871" y="1933573"/>
                  <a:pt x="6326159" y="1919285"/>
                </a:cubicBezTo>
                <a:lnTo>
                  <a:pt x="6354734" y="1833560"/>
                </a:lnTo>
                <a:cubicBezTo>
                  <a:pt x="6359496" y="1819273"/>
                  <a:pt x="6366067" y="1805466"/>
                  <a:pt x="6369021" y="1790698"/>
                </a:cubicBezTo>
                <a:cubicBezTo>
                  <a:pt x="6373784" y="1766885"/>
                  <a:pt x="6376919" y="1742689"/>
                  <a:pt x="6383309" y="1719260"/>
                </a:cubicBezTo>
                <a:cubicBezTo>
                  <a:pt x="6391234" y="1690201"/>
                  <a:pt x="6402359" y="1662110"/>
                  <a:pt x="6411884" y="1633535"/>
                </a:cubicBezTo>
                <a:cubicBezTo>
                  <a:pt x="6416646" y="1619248"/>
                  <a:pt x="6422518" y="1605283"/>
                  <a:pt x="6426171" y="1590673"/>
                </a:cubicBezTo>
                <a:lnTo>
                  <a:pt x="6440459" y="1533523"/>
                </a:lnTo>
                <a:cubicBezTo>
                  <a:pt x="6435696" y="1481135"/>
                  <a:pt x="6433610" y="1428435"/>
                  <a:pt x="6426171" y="1376360"/>
                </a:cubicBezTo>
                <a:cubicBezTo>
                  <a:pt x="6424041" y="1361451"/>
                  <a:pt x="6420238" y="1346029"/>
                  <a:pt x="6411884" y="1333498"/>
                </a:cubicBezTo>
                <a:cubicBezTo>
                  <a:pt x="6400676" y="1316686"/>
                  <a:pt x="6384970" y="1303040"/>
                  <a:pt x="6369021" y="1290635"/>
                </a:cubicBezTo>
                <a:cubicBezTo>
                  <a:pt x="6324821" y="1256258"/>
                  <a:pt x="6292172" y="1230695"/>
                  <a:pt x="6240434" y="1219198"/>
                </a:cubicBezTo>
                <a:cubicBezTo>
                  <a:pt x="6212155" y="1212914"/>
                  <a:pt x="6182988" y="1211194"/>
                  <a:pt x="6154709" y="1204910"/>
                </a:cubicBezTo>
                <a:cubicBezTo>
                  <a:pt x="6140007" y="1201643"/>
                  <a:pt x="6126664" y="1193317"/>
                  <a:pt x="6111846" y="1190623"/>
                </a:cubicBezTo>
                <a:cubicBezTo>
                  <a:pt x="6074069" y="1183754"/>
                  <a:pt x="6035646" y="1181098"/>
                  <a:pt x="5997546" y="1176335"/>
                </a:cubicBezTo>
                <a:cubicBezTo>
                  <a:pt x="5988021" y="1162048"/>
                  <a:pt x="5976650" y="1148832"/>
                  <a:pt x="5968971" y="1133473"/>
                </a:cubicBezTo>
                <a:cubicBezTo>
                  <a:pt x="5935671" y="1066873"/>
                  <a:pt x="5961629" y="1014212"/>
                  <a:pt x="5968971" y="933448"/>
                </a:cubicBezTo>
                <a:cubicBezTo>
                  <a:pt x="5964209" y="761998"/>
                  <a:pt x="5963041" y="590410"/>
                  <a:pt x="5954684" y="419098"/>
                </a:cubicBezTo>
                <a:cubicBezTo>
                  <a:pt x="5953501" y="394843"/>
                  <a:pt x="5952444" y="368745"/>
                  <a:pt x="5940396" y="347660"/>
                </a:cubicBezTo>
                <a:cubicBezTo>
                  <a:pt x="5931877" y="332751"/>
                  <a:pt x="5913225" y="326059"/>
                  <a:pt x="5897534" y="319085"/>
                </a:cubicBezTo>
                <a:cubicBezTo>
                  <a:pt x="5870009" y="306852"/>
                  <a:pt x="5836871" y="307218"/>
                  <a:pt x="5811809" y="290510"/>
                </a:cubicBezTo>
                <a:cubicBezTo>
                  <a:pt x="5756415" y="253581"/>
                  <a:pt x="5785236" y="267365"/>
                  <a:pt x="5726084" y="247648"/>
                </a:cubicBezTo>
                <a:cubicBezTo>
                  <a:pt x="5678459" y="176210"/>
                  <a:pt x="5711796" y="214310"/>
                  <a:pt x="5611784" y="147635"/>
                </a:cubicBezTo>
                <a:lnTo>
                  <a:pt x="5568921" y="119060"/>
                </a:lnTo>
                <a:cubicBezTo>
                  <a:pt x="5554634" y="109535"/>
                  <a:pt x="5541417" y="98164"/>
                  <a:pt x="5526059" y="90485"/>
                </a:cubicBezTo>
                <a:cubicBezTo>
                  <a:pt x="5507009" y="80960"/>
                  <a:pt x="5488486" y="70300"/>
                  <a:pt x="5468909" y="61910"/>
                </a:cubicBezTo>
                <a:cubicBezTo>
                  <a:pt x="5455066" y="55977"/>
                  <a:pt x="5440334" y="52385"/>
                  <a:pt x="5426046" y="47623"/>
                </a:cubicBezTo>
                <a:cubicBezTo>
                  <a:pt x="5411759" y="38098"/>
                  <a:pt x="5398542" y="26727"/>
                  <a:pt x="5383184" y="19048"/>
                </a:cubicBezTo>
                <a:cubicBezTo>
                  <a:pt x="5302051" y="-21519"/>
                  <a:pt x="5182179" y="14644"/>
                  <a:pt x="5111721" y="19048"/>
                </a:cubicBezTo>
                <a:lnTo>
                  <a:pt x="5025996" y="47623"/>
                </a:lnTo>
                <a:lnTo>
                  <a:pt x="4983134" y="61910"/>
                </a:lnTo>
                <a:cubicBezTo>
                  <a:pt x="4906647" y="112901"/>
                  <a:pt x="4952413" y="78343"/>
                  <a:pt x="4854546" y="176210"/>
                </a:cubicBezTo>
                <a:cubicBezTo>
                  <a:pt x="4835496" y="195260"/>
                  <a:pt x="4813560" y="211807"/>
                  <a:pt x="4797396" y="233360"/>
                </a:cubicBezTo>
                <a:cubicBezTo>
                  <a:pt x="4657275" y="420190"/>
                  <a:pt x="4830448" y="187089"/>
                  <a:pt x="4725959" y="333373"/>
                </a:cubicBezTo>
                <a:cubicBezTo>
                  <a:pt x="4712118" y="352750"/>
                  <a:pt x="4696752" y="371015"/>
                  <a:pt x="4683096" y="390523"/>
                </a:cubicBezTo>
                <a:cubicBezTo>
                  <a:pt x="4663402" y="418658"/>
                  <a:pt x="4625946" y="476248"/>
                  <a:pt x="4625946" y="476248"/>
                </a:cubicBezTo>
                <a:cubicBezTo>
                  <a:pt x="4621184" y="490535"/>
                  <a:pt x="4618973" y="505945"/>
                  <a:pt x="4611659" y="519110"/>
                </a:cubicBezTo>
                <a:cubicBezTo>
                  <a:pt x="4594981" y="549131"/>
                  <a:pt x="4573559" y="576260"/>
                  <a:pt x="4554509" y="604835"/>
                </a:cubicBezTo>
                <a:lnTo>
                  <a:pt x="4525934" y="647698"/>
                </a:lnTo>
                <a:cubicBezTo>
                  <a:pt x="4525930" y="647703"/>
                  <a:pt x="4468787" y="733418"/>
                  <a:pt x="4468784" y="733423"/>
                </a:cubicBezTo>
                <a:cubicBezTo>
                  <a:pt x="4459259" y="752473"/>
                  <a:pt x="4453844" y="774211"/>
                  <a:pt x="4440209" y="790573"/>
                </a:cubicBezTo>
                <a:cubicBezTo>
                  <a:pt x="4429216" y="803765"/>
                  <a:pt x="4410538" y="808155"/>
                  <a:pt x="4397346" y="819148"/>
                </a:cubicBezTo>
                <a:cubicBezTo>
                  <a:pt x="4381824" y="832083"/>
                  <a:pt x="4370006" y="849075"/>
                  <a:pt x="4354484" y="862010"/>
                </a:cubicBezTo>
                <a:cubicBezTo>
                  <a:pt x="4341292" y="873003"/>
                  <a:pt x="4324813" y="879592"/>
                  <a:pt x="4311621" y="890585"/>
                </a:cubicBezTo>
                <a:cubicBezTo>
                  <a:pt x="4201612" y="982260"/>
                  <a:pt x="4332317" y="891076"/>
                  <a:pt x="4225896" y="962023"/>
                </a:cubicBezTo>
                <a:cubicBezTo>
                  <a:pt x="4162742" y="1056753"/>
                  <a:pt x="4236964" y="951492"/>
                  <a:pt x="4154459" y="1047748"/>
                </a:cubicBezTo>
                <a:cubicBezTo>
                  <a:pt x="4138962" y="1065828"/>
                  <a:pt x="4128434" y="1088060"/>
                  <a:pt x="4111596" y="1104898"/>
                </a:cubicBezTo>
                <a:cubicBezTo>
                  <a:pt x="4099454" y="1117040"/>
                  <a:pt x="4081925" y="1122480"/>
                  <a:pt x="4068734" y="1133473"/>
                </a:cubicBezTo>
                <a:cubicBezTo>
                  <a:pt x="4053212" y="1146408"/>
                  <a:pt x="4041212" y="1163185"/>
                  <a:pt x="4025871" y="1176335"/>
                </a:cubicBezTo>
                <a:cubicBezTo>
                  <a:pt x="3968949" y="1225125"/>
                  <a:pt x="3948581" y="1227160"/>
                  <a:pt x="3882996" y="1276348"/>
                </a:cubicBezTo>
                <a:cubicBezTo>
                  <a:pt x="3863946" y="1290635"/>
                  <a:pt x="3846415" y="1307212"/>
                  <a:pt x="3825846" y="1319210"/>
                </a:cubicBezTo>
                <a:cubicBezTo>
                  <a:pt x="3789051" y="1340673"/>
                  <a:pt x="3752871" y="1366029"/>
                  <a:pt x="3711546" y="1376360"/>
                </a:cubicBezTo>
                <a:lnTo>
                  <a:pt x="3597246" y="1404935"/>
                </a:lnTo>
                <a:cubicBezTo>
                  <a:pt x="3511521" y="1400173"/>
                  <a:pt x="3425265" y="1401297"/>
                  <a:pt x="3340071" y="1390648"/>
                </a:cubicBezTo>
                <a:cubicBezTo>
                  <a:pt x="3310183" y="1386912"/>
                  <a:pt x="3283567" y="1369379"/>
                  <a:pt x="3254346" y="1362073"/>
                </a:cubicBezTo>
                <a:cubicBezTo>
                  <a:pt x="3182586" y="1344132"/>
                  <a:pt x="3215825" y="1353994"/>
                  <a:pt x="3154334" y="1333498"/>
                </a:cubicBezTo>
                <a:cubicBezTo>
                  <a:pt x="3132943" y="1319238"/>
                  <a:pt x="3067956" y="1277058"/>
                  <a:pt x="3054321" y="1262060"/>
                </a:cubicBezTo>
                <a:cubicBezTo>
                  <a:pt x="3022285" y="1226820"/>
                  <a:pt x="2995014" y="1187386"/>
                  <a:pt x="2968596" y="1147760"/>
                </a:cubicBezTo>
                <a:cubicBezTo>
                  <a:pt x="2945983" y="1113841"/>
                  <a:pt x="2923738" y="1078757"/>
                  <a:pt x="2897159" y="1047748"/>
                </a:cubicBezTo>
                <a:cubicBezTo>
                  <a:pt x="2884009" y="1032407"/>
                  <a:pt x="2867231" y="1020407"/>
                  <a:pt x="2854296" y="1004885"/>
                </a:cubicBezTo>
                <a:cubicBezTo>
                  <a:pt x="2843303" y="991694"/>
                  <a:pt x="2836714" y="975214"/>
                  <a:pt x="2825721" y="962023"/>
                </a:cubicBezTo>
                <a:cubicBezTo>
                  <a:pt x="2812786" y="946501"/>
                  <a:pt x="2795794" y="934682"/>
                  <a:pt x="2782859" y="919160"/>
                </a:cubicBezTo>
                <a:cubicBezTo>
                  <a:pt x="2771866" y="905969"/>
                  <a:pt x="2766426" y="888440"/>
                  <a:pt x="2754284" y="876298"/>
                </a:cubicBezTo>
                <a:cubicBezTo>
                  <a:pt x="2742142" y="864156"/>
                  <a:pt x="2724613" y="858716"/>
                  <a:pt x="2711421" y="847723"/>
                </a:cubicBezTo>
                <a:cubicBezTo>
                  <a:pt x="2640072" y="788265"/>
                  <a:pt x="2701024" y="815681"/>
                  <a:pt x="2625696" y="790573"/>
                </a:cubicBezTo>
                <a:cubicBezTo>
                  <a:pt x="2483531" y="800727"/>
                  <a:pt x="2433511" y="792720"/>
                  <a:pt x="2311371" y="833435"/>
                </a:cubicBezTo>
                <a:cubicBezTo>
                  <a:pt x="2297084" y="838198"/>
                  <a:pt x="2281979" y="840988"/>
                  <a:pt x="2268509" y="847723"/>
                </a:cubicBezTo>
                <a:cubicBezTo>
                  <a:pt x="2236398" y="863779"/>
                  <a:pt x="2205355" y="892075"/>
                  <a:pt x="2182784" y="919160"/>
                </a:cubicBezTo>
                <a:cubicBezTo>
                  <a:pt x="2171791" y="932352"/>
                  <a:pt x="2165617" y="949189"/>
                  <a:pt x="2154209" y="962023"/>
                </a:cubicBezTo>
                <a:cubicBezTo>
                  <a:pt x="2127361" y="992227"/>
                  <a:pt x="2097059" y="1019173"/>
                  <a:pt x="2068484" y="1047748"/>
                </a:cubicBezTo>
                <a:cubicBezTo>
                  <a:pt x="2054196" y="1062035"/>
                  <a:pt x="2036829" y="1073798"/>
                  <a:pt x="2025621" y="1090610"/>
                </a:cubicBezTo>
                <a:lnTo>
                  <a:pt x="1997046" y="1133473"/>
                </a:lnTo>
                <a:cubicBezTo>
                  <a:pt x="1975285" y="1198759"/>
                  <a:pt x="1988097" y="1170651"/>
                  <a:pt x="1939896" y="1247773"/>
                </a:cubicBezTo>
                <a:cubicBezTo>
                  <a:pt x="1930795" y="1262334"/>
                  <a:pt x="1924729" y="1279908"/>
                  <a:pt x="1911321" y="1290635"/>
                </a:cubicBezTo>
                <a:cubicBezTo>
                  <a:pt x="1899561" y="1300043"/>
                  <a:pt x="1882746" y="1300160"/>
                  <a:pt x="1868459" y="1304923"/>
                </a:cubicBezTo>
                <a:cubicBezTo>
                  <a:pt x="1682721" y="1300160"/>
                  <a:pt x="1496594" y="1303566"/>
                  <a:pt x="1311246" y="1290635"/>
                </a:cubicBezTo>
                <a:cubicBezTo>
                  <a:pt x="1276986" y="1288245"/>
                  <a:pt x="1230297" y="1243707"/>
                  <a:pt x="1211234" y="1219198"/>
                </a:cubicBezTo>
                <a:cubicBezTo>
                  <a:pt x="1190150" y="1192089"/>
                  <a:pt x="1182659" y="1152523"/>
                  <a:pt x="1154084" y="1133473"/>
                </a:cubicBezTo>
                <a:lnTo>
                  <a:pt x="1111221" y="1104898"/>
                </a:lnTo>
                <a:cubicBezTo>
                  <a:pt x="1101696" y="1090610"/>
                  <a:pt x="1090325" y="1077394"/>
                  <a:pt x="1082646" y="1062035"/>
                </a:cubicBezTo>
                <a:cubicBezTo>
                  <a:pt x="1050429" y="997599"/>
                  <a:pt x="1090966" y="1037728"/>
                  <a:pt x="1039784" y="976310"/>
                </a:cubicBezTo>
                <a:cubicBezTo>
                  <a:pt x="1026849" y="960788"/>
                  <a:pt x="1009856" y="948970"/>
                  <a:pt x="996921" y="933448"/>
                </a:cubicBezTo>
                <a:cubicBezTo>
                  <a:pt x="945834" y="872145"/>
                  <a:pt x="993789" y="904643"/>
                  <a:pt x="925484" y="847723"/>
                </a:cubicBezTo>
                <a:cubicBezTo>
                  <a:pt x="912292" y="836730"/>
                  <a:pt x="895813" y="830141"/>
                  <a:pt x="882621" y="819148"/>
                </a:cubicBezTo>
                <a:cubicBezTo>
                  <a:pt x="867099" y="806213"/>
                  <a:pt x="855708" y="788690"/>
                  <a:pt x="839759" y="776285"/>
                </a:cubicBezTo>
                <a:cubicBezTo>
                  <a:pt x="839749" y="776277"/>
                  <a:pt x="732607" y="704851"/>
                  <a:pt x="711171" y="690560"/>
                </a:cubicBezTo>
                <a:cubicBezTo>
                  <a:pt x="696884" y="681035"/>
                  <a:pt x="684599" y="667415"/>
                  <a:pt x="668309" y="661985"/>
                </a:cubicBezTo>
                <a:lnTo>
                  <a:pt x="582584" y="633410"/>
                </a:lnTo>
                <a:lnTo>
                  <a:pt x="325409" y="61912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EA76449-D67B-9142-B35F-3EE2908BF9AE}"/>
              </a:ext>
            </a:extLst>
          </p:cNvPr>
          <p:cNvSpPr/>
          <p:nvPr/>
        </p:nvSpPr>
        <p:spPr>
          <a:xfrm>
            <a:off x="2047625" y="1092619"/>
            <a:ext cx="4400550" cy="2243137"/>
          </a:xfrm>
          <a:custGeom>
            <a:avLst/>
            <a:gdLst>
              <a:gd name="connsiteX0" fmla="*/ 200025 w 4400550"/>
              <a:gd name="connsiteY0" fmla="*/ 1428750 h 2243137"/>
              <a:gd name="connsiteX1" fmla="*/ 200025 w 4400550"/>
              <a:gd name="connsiteY1" fmla="*/ 1428750 h 2243137"/>
              <a:gd name="connsiteX2" fmla="*/ 400050 w 4400550"/>
              <a:gd name="connsiteY2" fmla="*/ 1500187 h 2243137"/>
              <a:gd name="connsiteX3" fmla="*/ 557212 w 4400550"/>
              <a:gd name="connsiteY3" fmla="*/ 1543050 h 2243137"/>
              <a:gd name="connsiteX4" fmla="*/ 600075 w 4400550"/>
              <a:gd name="connsiteY4" fmla="*/ 1571625 h 2243137"/>
              <a:gd name="connsiteX5" fmla="*/ 628650 w 4400550"/>
              <a:gd name="connsiteY5" fmla="*/ 1614487 h 2243137"/>
              <a:gd name="connsiteX6" fmla="*/ 671512 w 4400550"/>
              <a:gd name="connsiteY6" fmla="*/ 1628775 h 2243137"/>
              <a:gd name="connsiteX7" fmla="*/ 714375 w 4400550"/>
              <a:gd name="connsiteY7" fmla="*/ 1657350 h 2243137"/>
              <a:gd name="connsiteX8" fmla="*/ 771525 w 4400550"/>
              <a:gd name="connsiteY8" fmla="*/ 1743075 h 2243137"/>
              <a:gd name="connsiteX9" fmla="*/ 800100 w 4400550"/>
              <a:gd name="connsiteY9" fmla="*/ 1785937 h 2243137"/>
              <a:gd name="connsiteX10" fmla="*/ 828675 w 4400550"/>
              <a:gd name="connsiteY10" fmla="*/ 1871662 h 2243137"/>
              <a:gd name="connsiteX11" fmla="*/ 914400 w 4400550"/>
              <a:gd name="connsiteY11" fmla="*/ 2000250 h 2243137"/>
              <a:gd name="connsiteX12" fmla="*/ 1028700 w 4400550"/>
              <a:gd name="connsiteY12" fmla="*/ 2100262 h 2243137"/>
              <a:gd name="connsiteX13" fmla="*/ 1171575 w 4400550"/>
              <a:gd name="connsiteY13" fmla="*/ 2128837 h 2243137"/>
              <a:gd name="connsiteX14" fmla="*/ 1328737 w 4400550"/>
              <a:gd name="connsiteY14" fmla="*/ 2143125 h 2243137"/>
              <a:gd name="connsiteX15" fmla="*/ 1471612 w 4400550"/>
              <a:gd name="connsiteY15" fmla="*/ 2128837 h 2243137"/>
              <a:gd name="connsiteX16" fmla="*/ 1485900 w 4400550"/>
              <a:gd name="connsiteY16" fmla="*/ 2085975 h 2243137"/>
              <a:gd name="connsiteX17" fmla="*/ 1514475 w 4400550"/>
              <a:gd name="connsiteY17" fmla="*/ 2043112 h 2243137"/>
              <a:gd name="connsiteX18" fmla="*/ 1585912 w 4400550"/>
              <a:gd name="connsiteY18" fmla="*/ 1914525 h 2243137"/>
              <a:gd name="connsiteX19" fmla="*/ 1614487 w 4400550"/>
              <a:gd name="connsiteY19" fmla="*/ 1871662 h 2243137"/>
              <a:gd name="connsiteX20" fmla="*/ 1657350 w 4400550"/>
              <a:gd name="connsiteY20" fmla="*/ 1843087 h 2243137"/>
              <a:gd name="connsiteX21" fmla="*/ 1671637 w 4400550"/>
              <a:gd name="connsiteY21" fmla="*/ 1800225 h 2243137"/>
              <a:gd name="connsiteX22" fmla="*/ 1757362 w 4400550"/>
              <a:gd name="connsiteY22" fmla="*/ 1757362 h 2243137"/>
              <a:gd name="connsiteX23" fmla="*/ 1843087 w 4400550"/>
              <a:gd name="connsiteY23" fmla="*/ 1714500 h 2243137"/>
              <a:gd name="connsiteX24" fmla="*/ 1928812 w 4400550"/>
              <a:gd name="connsiteY24" fmla="*/ 1657350 h 2243137"/>
              <a:gd name="connsiteX25" fmla="*/ 2028825 w 4400550"/>
              <a:gd name="connsiteY25" fmla="*/ 1628775 h 2243137"/>
              <a:gd name="connsiteX26" fmla="*/ 2228850 w 4400550"/>
              <a:gd name="connsiteY26" fmla="*/ 1600200 h 2243137"/>
              <a:gd name="connsiteX27" fmla="*/ 2428875 w 4400550"/>
              <a:gd name="connsiteY27" fmla="*/ 1614487 h 2243137"/>
              <a:gd name="connsiteX28" fmla="*/ 2528887 w 4400550"/>
              <a:gd name="connsiteY28" fmla="*/ 1714500 h 2243137"/>
              <a:gd name="connsiteX29" fmla="*/ 2543175 w 4400550"/>
              <a:gd name="connsiteY29" fmla="*/ 1757362 h 2243137"/>
              <a:gd name="connsiteX30" fmla="*/ 2571750 w 4400550"/>
              <a:gd name="connsiteY30" fmla="*/ 1800225 h 2243137"/>
              <a:gd name="connsiteX31" fmla="*/ 2643187 w 4400550"/>
              <a:gd name="connsiteY31" fmla="*/ 1914525 h 2243137"/>
              <a:gd name="connsiteX32" fmla="*/ 2757487 w 4400550"/>
              <a:gd name="connsiteY32" fmla="*/ 2014537 h 2243137"/>
              <a:gd name="connsiteX33" fmla="*/ 2800350 w 4400550"/>
              <a:gd name="connsiteY33" fmla="*/ 2057400 h 2243137"/>
              <a:gd name="connsiteX34" fmla="*/ 2828925 w 4400550"/>
              <a:gd name="connsiteY34" fmla="*/ 2100262 h 2243137"/>
              <a:gd name="connsiteX35" fmla="*/ 2871787 w 4400550"/>
              <a:gd name="connsiteY35" fmla="*/ 2128837 h 2243137"/>
              <a:gd name="connsiteX36" fmla="*/ 2914650 w 4400550"/>
              <a:gd name="connsiteY36" fmla="*/ 2171700 h 2243137"/>
              <a:gd name="connsiteX37" fmla="*/ 2943225 w 4400550"/>
              <a:gd name="connsiteY37" fmla="*/ 2214562 h 2243137"/>
              <a:gd name="connsiteX38" fmla="*/ 3028950 w 4400550"/>
              <a:gd name="connsiteY38" fmla="*/ 2243137 h 2243137"/>
              <a:gd name="connsiteX39" fmla="*/ 3186112 w 4400550"/>
              <a:gd name="connsiteY39" fmla="*/ 2228850 h 2243137"/>
              <a:gd name="connsiteX40" fmla="*/ 3271837 w 4400550"/>
              <a:gd name="connsiteY40" fmla="*/ 2200275 h 2243137"/>
              <a:gd name="connsiteX41" fmla="*/ 3357562 w 4400550"/>
              <a:gd name="connsiteY41" fmla="*/ 2143125 h 2243137"/>
              <a:gd name="connsiteX42" fmla="*/ 3429000 w 4400550"/>
              <a:gd name="connsiteY42" fmla="*/ 2085975 h 2243137"/>
              <a:gd name="connsiteX43" fmla="*/ 3514725 w 4400550"/>
              <a:gd name="connsiteY43" fmla="*/ 2028825 h 2243137"/>
              <a:gd name="connsiteX44" fmla="*/ 3543300 w 4400550"/>
              <a:gd name="connsiteY44" fmla="*/ 1985962 h 2243137"/>
              <a:gd name="connsiteX45" fmla="*/ 3586162 w 4400550"/>
              <a:gd name="connsiteY45" fmla="*/ 1957387 h 2243137"/>
              <a:gd name="connsiteX46" fmla="*/ 3629025 w 4400550"/>
              <a:gd name="connsiteY46" fmla="*/ 1914525 h 2243137"/>
              <a:gd name="connsiteX47" fmla="*/ 3671887 w 4400550"/>
              <a:gd name="connsiteY47" fmla="*/ 1885950 h 2243137"/>
              <a:gd name="connsiteX48" fmla="*/ 3714750 w 4400550"/>
              <a:gd name="connsiteY48" fmla="*/ 1843087 h 2243137"/>
              <a:gd name="connsiteX49" fmla="*/ 3800475 w 4400550"/>
              <a:gd name="connsiteY49" fmla="*/ 1785937 h 2243137"/>
              <a:gd name="connsiteX50" fmla="*/ 3843337 w 4400550"/>
              <a:gd name="connsiteY50" fmla="*/ 1743075 h 2243137"/>
              <a:gd name="connsiteX51" fmla="*/ 3929062 w 4400550"/>
              <a:gd name="connsiteY51" fmla="*/ 1685925 h 2243137"/>
              <a:gd name="connsiteX52" fmla="*/ 4043362 w 4400550"/>
              <a:gd name="connsiteY52" fmla="*/ 1514475 h 2243137"/>
              <a:gd name="connsiteX53" fmla="*/ 4071937 w 4400550"/>
              <a:gd name="connsiteY53" fmla="*/ 1471612 h 2243137"/>
              <a:gd name="connsiteX54" fmla="*/ 4114800 w 4400550"/>
              <a:gd name="connsiteY54" fmla="*/ 1443037 h 2243137"/>
              <a:gd name="connsiteX55" fmla="*/ 4186237 w 4400550"/>
              <a:gd name="connsiteY55" fmla="*/ 1314450 h 2243137"/>
              <a:gd name="connsiteX56" fmla="*/ 4214812 w 4400550"/>
              <a:gd name="connsiteY56" fmla="*/ 1271587 h 2243137"/>
              <a:gd name="connsiteX57" fmla="*/ 4229100 w 4400550"/>
              <a:gd name="connsiteY57" fmla="*/ 1228725 h 2243137"/>
              <a:gd name="connsiteX58" fmla="*/ 4286250 w 4400550"/>
              <a:gd name="connsiteY58" fmla="*/ 1143000 h 2243137"/>
              <a:gd name="connsiteX59" fmla="*/ 4314825 w 4400550"/>
              <a:gd name="connsiteY59" fmla="*/ 1100137 h 2243137"/>
              <a:gd name="connsiteX60" fmla="*/ 4357687 w 4400550"/>
              <a:gd name="connsiteY60" fmla="*/ 1014412 h 2243137"/>
              <a:gd name="connsiteX61" fmla="*/ 4400550 w 4400550"/>
              <a:gd name="connsiteY61" fmla="*/ 928687 h 2243137"/>
              <a:gd name="connsiteX62" fmla="*/ 4386262 w 4400550"/>
              <a:gd name="connsiteY62" fmla="*/ 814387 h 2243137"/>
              <a:gd name="connsiteX63" fmla="*/ 4300537 w 4400550"/>
              <a:gd name="connsiteY63" fmla="*/ 685800 h 2243137"/>
              <a:gd name="connsiteX64" fmla="*/ 4257675 w 4400550"/>
              <a:gd name="connsiteY64" fmla="*/ 657225 h 2243137"/>
              <a:gd name="connsiteX65" fmla="*/ 4100512 w 4400550"/>
              <a:gd name="connsiteY65" fmla="*/ 628650 h 2243137"/>
              <a:gd name="connsiteX66" fmla="*/ 3943350 w 4400550"/>
              <a:gd name="connsiteY66" fmla="*/ 600075 h 2243137"/>
              <a:gd name="connsiteX67" fmla="*/ 3814762 w 4400550"/>
              <a:gd name="connsiteY67" fmla="*/ 571500 h 2243137"/>
              <a:gd name="connsiteX68" fmla="*/ 3314700 w 4400550"/>
              <a:gd name="connsiteY68" fmla="*/ 557212 h 2243137"/>
              <a:gd name="connsiteX69" fmla="*/ 3228975 w 4400550"/>
              <a:gd name="connsiteY69" fmla="*/ 528637 h 2243137"/>
              <a:gd name="connsiteX70" fmla="*/ 3186112 w 4400550"/>
              <a:gd name="connsiteY70" fmla="*/ 514350 h 2243137"/>
              <a:gd name="connsiteX71" fmla="*/ 3143250 w 4400550"/>
              <a:gd name="connsiteY71" fmla="*/ 485775 h 2243137"/>
              <a:gd name="connsiteX72" fmla="*/ 3100387 w 4400550"/>
              <a:gd name="connsiteY72" fmla="*/ 471487 h 2243137"/>
              <a:gd name="connsiteX73" fmla="*/ 3057525 w 4400550"/>
              <a:gd name="connsiteY73" fmla="*/ 428625 h 2243137"/>
              <a:gd name="connsiteX74" fmla="*/ 2928937 w 4400550"/>
              <a:gd name="connsiteY74" fmla="*/ 342900 h 2243137"/>
              <a:gd name="connsiteX75" fmla="*/ 2886075 w 4400550"/>
              <a:gd name="connsiteY75" fmla="*/ 314325 h 2243137"/>
              <a:gd name="connsiteX76" fmla="*/ 2800350 w 4400550"/>
              <a:gd name="connsiteY76" fmla="*/ 285750 h 2243137"/>
              <a:gd name="connsiteX77" fmla="*/ 2714625 w 4400550"/>
              <a:gd name="connsiteY77" fmla="*/ 242887 h 2243137"/>
              <a:gd name="connsiteX78" fmla="*/ 2628900 w 4400550"/>
              <a:gd name="connsiteY78" fmla="*/ 200025 h 2243137"/>
              <a:gd name="connsiteX79" fmla="*/ 2586037 w 4400550"/>
              <a:gd name="connsiteY79" fmla="*/ 171450 h 2243137"/>
              <a:gd name="connsiteX80" fmla="*/ 2486025 w 4400550"/>
              <a:gd name="connsiteY80" fmla="*/ 142875 h 2243137"/>
              <a:gd name="connsiteX81" fmla="*/ 2400300 w 4400550"/>
              <a:gd name="connsiteY81" fmla="*/ 114300 h 2243137"/>
              <a:gd name="connsiteX82" fmla="*/ 2314575 w 4400550"/>
              <a:gd name="connsiteY82" fmla="*/ 85725 h 2243137"/>
              <a:gd name="connsiteX83" fmla="*/ 2271712 w 4400550"/>
              <a:gd name="connsiteY83" fmla="*/ 71437 h 2243137"/>
              <a:gd name="connsiteX84" fmla="*/ 1857375 w 4400550"/>
              <a:gd name="connsiteY84" fmla="*/ 42862 h 2243137"/>
              <a:gd name="connsiteX85" fmla="*/ 1800225 w 4400550"/>
              <a:gd name="connsiteY85" fmla="*/ 28575 h 2243137"/>
              <a:gd name="connsiteX86" fmla="*/ 1700212 w 4400550"/>
              <a:gd name="connsiteY86" fmla="*/ 0 h 2243137"/>
              <a:gd name="connsiteX87" fmla="*/ 1371600 w 4400550"/>
              <a:gd name="connsiteY87" fmla="*/ 14287 h 2243137"/>
              <a:gd name="connsiteX88" fmla="*/ 1285875 w 4400550"/>
              <a:gd name="connsiteY88" fmla="*/ 42862 h 2243137"/>
              <a:gd name="connsiteX89" fmla="*/ 1243012 w 4400550"/>
              <a:gd name="connsiteY89" fmla="*/ 71437 h 2243137"/>
              <a:gd name="connsiteX90" fmla="*/ 1200150 w 4400550"/>
              <a:gd name="connsiteY90" fmla="*/ 85725 h 2243137"/>
              <a:gd name="connsiteX91" fmla="*/ 1157287 w 4400550"/>
              <a:gd name="connsiteY91" fmla="*/ 128587 h 2243137"/>
              <a:gd name="connsiteX92" fmla="*/ 1128712 w 4400550"/>
              <a:gd name="connsiteY92" fmla="*/ 171450 h 2243137"/>
              <a:gd name="connsiteX93" fmla="*/ 1085850 w 4400550"/>
              <a:gd name="connsiteY93" fmla="*/ 214312 h 2243137"/>
              <a:gd name="connsiteX94" fmla="*/ 1028700 w 4400550"/>
              <a:gd name="connsiteY94" fmla="*/ 300037 h 2243137"/>
              <a:gd name="connsiteX95" fmla="*/ 985837 w 4400550"/>
              <a:gd name="connsiteY95" fmla="*/ 328612 h 2243137"/>
              <a:gd name="connsiteX96" fmla="*/ 900112 w 4400550"/>
              <a:gd name="connsiteY96" fmla="*/ 357187 h 2243137"/>
              <a:gd name="connsiteX97" fmla="*/ 857250 w 4400550"/>
              <a:gd name="connsiteY97" fmla="*/ 385762 h 2243137"/>
              <a:gd name="connsiteX98" fmla="*/ 757237 w 4400550"/>
              <a:gd name="connsiteY98" fmla="*/ 414337 h 2243137"/>
              <a:gd name="connsiteX99" fmla="*/ 714375 w 4400550"/>
              <a:gd name="connsiteY99" fmla="*/ 428625 h 2243137"/>
              <a:gd name="connsiteX100" fmla="*/ 657225 w 4400550"/>
              <a:gd name="connsiteY100" fmla="*/ 442912 h 2243137"/>
              <a:gd name="connsiteX101" fmla="*/ 571500 w 4400550"/>
              <a:gd name="connsiteY101" fmla="*/ 471487 h 2243137"/>
              <a:gd name="connsiteX102" fmla="*/ 485775 w 4400550"/>
              <a:gd name="connsiteY102" fmla="*/ 485775 h 2243137"/>
              <a:gd name="connsiteX103" fmla="*/ 300037 w 4400550"/>
              <a:gd name="connsiteY103" fmla="*/ 514350 h 2243137"/>
              <a:gd name="connsiteX104" fmla="*/ 200025 w 4400550"/>
              <a:gd name="connsiteY104" fmla="*/ 542925 h 2243137"/>
              <a:gd name="connsiteX105" fmla="*/ 142875 w 4400550"/>
              <a:gd name="connsiteY105" fmla="*/ 628650 h 2243137"/>
              <a:gd name="connsiteX106" fmla="*/ 114300 w 4400550"/>
              <a:gd name="connsiteY106" fmla="*/ 671512 h 2243137"/>
              <a:gd name="connsiteX107" fmla="*/ 57150 w 4400550"/>
              <a:gd name="connsiteY107" fmla="*/ 900112 h 2243137"/>
              <a:gd name="connsiteX108" fmla="*/ 14287 w 4400550"/>
              <a:gd name="connsiteY108" fmla="*/ 1057275 h 2243137"/>
              <a:gd name="connsiteX109" fmla="*/ 0 w 4400550"/>
              <a:gd name="connsiteY109" fmla="*/ 1100137 h 2243137"/>
              <a:gd name="connsiteX110" fmla="*/ 14287 w 4400550"/>
              <a:gd name="connsiteY110" fmla="*/ 1228725 h 2243137"/>
              <a:gd name="connsiteX111" fmla="*/ 71437 w 4400550"/>
              <a:gd name="connsiteY111" fmla="*/ 1357312 h 2243137"/>
              <a:gd name="connsiteX112" fmla="*/ 157162 w 4400550"/>
              <a:gd name="connsiteY112" fmla="*/ 1414462 h 2243137"/>
              <a:gd name="connsiteX113" fmla="*/ 200025 w 4400550"/>
              <a:gd name="connsiteY113" fmla="*/ 1428750 h 224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400550" h="2243137">
                <a:moveTo>
                  <a:pt x="200025" y="1428750"/>
                </a:moveTo>
                <a:lnTo>
                  <a:pt x="200025" y="1428750"/>
                </a:lnTo>
                <a:cubicBezTo>
                  <a:pt x="214559" y="1434200"/>
                  <a:pt x="370449" y="1494267"/>
                  <a:pt x="400050" y="1500187"/>
                </a:cubicBezTo>
                <a:cubicBezTo>
                  <a:pt x="438389" y="1507855"/>
                  <a:pt x="526138" y="1522334"/>
                  <a:pt x="557212" y="1543050"/>
                </a:cubicBezTo>
                <a:lnTo>
                  <a:pt x="600075" y="1571625"/>
                </a:lnTo>
                <a:cubicBezTo>
                  <a:pt x="609600" y="1585912"/>
                  <a:pt x="615242" y="1603760"/>
                  <a:pt x="628650" y="1614487"/>
                </a:cubicBezTo>
                <a:cubicBezTo>
                  <a:pt x="640410" y="1623895"/>
                  <a:pt x="658042" y="1622040"/>
                  <a:pt x="671512" y="1628775"/>
                </a:cubicBezTo>
                <a:cubicBezTo>
                  <a:pt x="686871" y="1636454"/>
                  <a:pt x="700087" y="1647825"/>
                  <a:pt x="714375" y="1657350"/>
                </a:cubicBezTo>
                <a:lnTo>
                  <a:pt x="771525" y="1743075"/>
                </a:lnTo>
                <a:lnTo>
                  <a:pt x="800100" y="1785937"/>
                </a:lnTo>
                <a:cubicBezTo>
                  <a:pt x="809625" y="1814512"/>
                  <a:pt x="811967" y="1846600"/>
                  <a:pt x="828675" y="1871662"/>
                </a:cubicBezTo>
                <a:lnTo>
                  <a:pt x="914400" y="2000250"/>
                </a:lnTo>
                <a:cubicBezTo>
                  <a:pt x="945356" y="2046684"/>
                  <a:pt x="962026" y="2083593"/>
                  <a:pt x="1028700" y="2100262"/>
                </a:cubicBezTo>
                <a:cubicBezTo>
                  <a:pt x="1087575" y="2114981"/>
                  <a:pt x="1105397" y="2121051"/>
                  <a:pt x="1171575" y="2128837"/>
                </a:cubicBezTo>
                <a:cubicBezTo>
                  <a:pt x="1223818" y="2134983"/>
                  <a:pt x="1276350" y="2138362"/>
                  <a:pt x="1328737" y="2143125"/>
                </a:cubicBezTo>
                <a:cubicBezTo>
                  <a:pt x="1376362" y="2138362"/>
                  <a:pt x="1426631" y="2145194"/>
                  <a:pt x="1471612" y="2128837"/>
                </a:cubicBezTo>
                <a:cubicBezTo>
                  <a:pt x="1485766" y="2123690"/>
                  <a:pt x="1479165" y="2099445"/>
                  <a:pt x="1485900" y="2085975"/>
                </a:cubicBezTo>
                <a:cubicBezTo>
                  <a:pt x="1493579" y="2070616"/>
                  <a:pt x="1504950" y="2057400"/>
                  <a:pt x="1514475" y="2043112"/>
                </a:cubicBezTo>
                <a:cubicBezTo>
                  <a:pt x="1539622" y="1967669"/>
                  <a:pt x="1520408" y="2012782"/>
                  <a:pt x="1585912" y="1914525"/>
                </a:cubicBezTo>
                <a:cubicBezTo>
                  <a:pt x="1595437" y="1900237"/>
                  <a:pt x="1600199" y="1881187"/>
                  <a:pt x="1614487" y="1871662"/>
                </a:cubicBezTo>
                <a:lnTo>
                  <a:pt x="1657350" y="1843087"/>
                </a:lnTo>
                <a:cubicBezTo>
                  <a:pt x="1662112" y="1828800"/>
                  <a:pt x="1662229" y="1811985"/>
                  <a:pt x="1671637" y="1800225"/>
                </a:cubicBezTo>
                <a:cubicBezTo>
                  <a:pt x="1698933" y="1766105"/>
                  <a:pt x="1722853" y="1774617"/>
                  <a:pt x="1757362" y="1757362"/>
                </a:cubicBezTo>
                <a:cubicBezTo>
                  <a:pt x="1868141" y="1701972"/>
                  <a:pt x="1735360" y="1750408"/>
                  <a:pt x="1843087" y="1714500"/>
                </a:cubicBezTo>
                <a:cubicBezTo>
                  <a:pt x="1871662" y="1695450"/>
                  <a:pt x="1896232" y="1668210"/>
                  <a:pt x="1928812" y="1657350"/>
                </a:cubicBezTo>
                <a:cubicBezTo>
                  <a:pt x="1969669" y="1643731"/>
                  <a:pt x="1983968" y="1637746"/>
                  <a:pt x="2028825" y="1628775"/>
                </a:cubicBezTo>
                <a:cubicBezTo>
                  <a:pt x="2097504" y="1615039"/>
                  <a:pt x="2158597" y="1608981"/>
                  <a:pt x="2228850" y="1600200"/>
                </a:cubicBezTo>
                <a:cubicBezTo>
                  <a:pt x="2295525" y="1604962"/>
                  <a:pt x="2362488" y="1606677"/>
                  <a:pt x="2428875" y="1614487"/>
                </a:cubicBezTo>
                <a:cubicBezTo>
                  <a:pt x="2483723" y="1620940"/>
                  <a:pt x="2510345" y="1658878"/>
                  <a:pt x="2528887" y="1714500"/>
                </a:cubicBezTo>
                <a:cubicBezTo>
                  <a:pt x="2533650" y="1728787"/>
                  <a:pt x="2536440" y="1743892"/>
                  <a:pt x="2543175" y="1757362"/>
                </a:cubicBezTo>
                <a:cubicBezTo>
                  <a:pt x="2550854" y="1772721"/>
                  <a:pt x="2562225" y="1785937"/>
                  <a:pt x="2571750" y="1800225"/>
                </a:cubicBezTo>
                <a:cubicBezTo>
                  <a:pt x="2605755" y="1902240"/>
                  <a:pt x="2575263" y="1869242"/>
                  <a:pt x="2643187" y="1914525"/>
                </a:cubicBezTo>
                <a:cubicBezTo>
                  <a:pt x="2724151" y="2035969"/>
                  <a:pt x="2590797" y="1847847"/>
                  <a:pt x="2757487" y="2014537"/>
                </a:cubicBezTo>
                <a:cubicBezTo>
                  <a:pt x="2771775" y="2028825"/>
                  <a:pt x="2787415" y="2041878"/>
                  <a:pt x="2800350" y="2057400"/>
                </a:cubicBezTo>
                <a:cubicBezTo>
                  <a:pt x="2811343" y="2070591"/>
                  <a:pt x="2816783" y="2088120"/>
                  <a:pt x="2828925" y="2100262"/>
                </a:cubicBezTo>
                <a:cubicBezTo>
                  <a:pt x="2841067" y="2112404"/>
                  <a:pt x="2858596" y="2117844"/>
                  <a:pt x="2871787" y="2128837"/>
                </a:cubicBezTo>
                <a:cubicBezTo>
                  <a:pt x="2887309" y="2141772"/>
                  <a:pt x="2901715" y="2156178"/>
                  <a:pt x="2914650" y="2171700"/>
                </a:cubicBezTo>
                <a:cubicBezTo>
                  <a:pt x="2925643" y="2184891"/>
                  <a:pt x="2928664" y="2205461"/>
                  <a:pt x="2943225" y="2214562"/>
                </a:cubicBezTo>
                <a:cubicBezTo>
                  <a:pt x="2968767" y="2230526"/>
                  <a:pt x="3028950" y="2243137"/>
                  <a:pt x="3028950" y="2243137"/>
                </a:cubicBezTo>
                <a:cubicBezTo>
                  <a:pt x="3081337" y="2238375"/>
                  <a:pt x="3134309" y="2237992"/>
                  <a:pt x="3186112" y="2228850"/>
                </a:cubicBezTo>
                <a:cubicBezTo>
                  <a:pt x="3215774" y="2223616"/>
                  <a:pt x="3271837" y="2200275"/>
                  <a:pt x="3271837" y="2200275"/>
                </a:cubicBezTo>
                <a:cubicBezTo>
                  <a:pt x="3300412" y="2181225"/>
                  <a:pt x="3338512" y="2171700"/>
                  <a:pt x="3357562" y="2143125"/>
                </a:cubicBezTo>
                <a:cubicBezTo>
                  <a:pt x="3394491" y="2087731"/>
                  <a:pt x="3369847" y="2105692"/>
                  <a:pt x="3429000" y="2085975"/>
                </a:cubicBezTo>
                <a:cubicBezTo>
                  <a:pt x="3457575" y="2066925"/>
                  <a:pt x="3495675" y="2057400"/>
                  <a:pt x="3514725" y="2028825"/>
                </a:cubicBezTo>
                <a:cubicBezTo>
                  <a:pt x="3524250" y="2014537"/>
                  <a:pt x="3531158" y="1998104"/>
                  <a:pt x="3543300" y="1985962"/>
                </a:cubicBezTo>
                <a:cubicBezTo>
                  <a:pt x="3555442" y="1973820"/>
                  <a:pt x="3572971" y="1968380"/>
                  <a:pt x="3586162" y="1957387"/>
                </a:cubicBezTo>
                <a:cubicBezTo>
                  <a:pt x="3601684" y="1944452"/>
                  <a:pt x="3613503" y="1927460"/>
                  <a:pt x="3629025" y="1914525"/>
                </a:cubicBezTo>
                <a:cubicBezTo>
                  <a:pt x="3642216" y="1903532"/>
                  <a:pt x="3658696" y="1896943"/>
                  <a:pt x="3671887" y="1885950"/>
                </a:cubicBezTo>
                <a:cubicBezTo>
                  <a:pt x="3687409" y="1873015"/>
                  <a:pt x="3698801" y="1855492"/>
                  <a:pt x="3714750" y="1843087"/>
                </a:cubicBezTo>
                <a:cubicBezTo>
                  <a:pt x="3741859" y="1822002"/>
                  <a:pt x="3776191" y="1810221"/>
                  <a:pt x="3800475" y="1785937"/>
                </a:cubicBezTo>
                <a:cubicBezTo>
                  <a:pt x="3814762" y="1771650"/>
                  <a:pt x="3827388" y="1755480"/>
                  <a:pt x="3843337" y="1743075"/>
                </a:cubicBezTo>
                <a:cubicBezTo>
                  <a:pt x="3870446" y="1721991"/>
                  <a:pt x="3929062" y="1685925"/>
                  <a:pt x="3929062" y="1685925"/>
                </a:cubicBezTo>
                <a:lnTo>
                  <a:pt x="4043362" y="1514475"/>
                </a:lnTo>
                <a:cubicBezTo>
                  <a:pt x="4052887" y="1500187"/>
                  <a:pt x="4057649" y="1481137"/>
                  <a:pt x="4071937" y="1471612"/>
                </a:cubicBezTo>
                <a:lnTo>
                  <a:pt x="4114800" y="1443037"/>
                </a:lnTo>
                <a:cubicBezTo>
                  <a:pt x="4139947" y="1367594"/>
                  <a:pt x="4120733" y="1412707"/>
                  <a:pt x="4186237" y="1314450"/>
                </a:cubicBezTo>
                <a:cubicBezTo>
                  <a:pt x="4195762" y="1300162"/>
                  <a:pt x="4209382" y="1287877"/>
                  <a:pt x="4214812" y="1271587"/>
                </a:cubicBezTo>
                <a:cubicBezTo>
                  <a:pt x="4219575" y="1257300"/>
                  <a:pt x="4221786" y="1241890"/>
                  <a:pt x="4229100" y="1228725"/>
                </a:cubicBezTo>
                <a:cubicBezTo>
                  <a:pt x="4245779" y="1198704"/>
                  <a:pt x="4267200" y="1171575"/>
                  <a:pt x="4286250" y="1143000"/>
                </a:cubicBezTo>
                <a:lnTo>
                  <a:pt x="4314825" y="1100137"/>
                </a:lnTo>
                <a:cubicBezTo>
                  <a:pt x="4350733" y="992410"/>
                  <a:pt x="4302297" y="1125191"/>
                  <a:pt x="4357687" y="1014412"/>
                </a:cubicBezTo>
                <a:cubicBezTo>
                  <a:pt x="4416841" y="896106"/>
                  <a:pt x="4318657" y="1051528"/>
                  <a:pt x="4400550" y="928687"/>
                </a:cubicBezTo>
                <a:cubicBezTo>
                  <a:pt x="4395787" y="890587"/>
                  <a:pt x="4393131" y="852164"/>
                  <a:pt x="4386262" y="814387"/>
                </a:cubicBezTo>
                <a:cubicBezTo>
                  <a:pt x="4376787" y="762273"/>
                  <a:pt x="4339995" y="718682"/>
                  <a:pt x="4300537" y="685800"/>
                </a:cubicBezTo>
                <a:cubicBezTo>
                  <a:pt x="4287346" y="674807"/>
                  <a:pt x="4273033" y="664904"/>
                  <a:pt x="4257675" y="657225"/>
                </a:cubicBezTo>
                <a:cubicBezTo>
                  <a:pt x="4212851" y="634813"/>
                  <a:pt x="4141888" y="634561"/>
                  <a:pt x="4100512" y="628650"/>
                </a:cubicBezTo>
                <a:cubicBezTo>
                  <a:pt x="4057104" y="622449"/>
                  <a:pt x="3987641" y="609918"/>
                  <a:pt x="3943350" y="600075"/>
                </a:cubicBezTo>
                <a:cubicBezTo>
                  <a:pt x="3913488" y="593439"/>
                  <a:pt x="3842572" y="572891"/>
                  <a:pt x="3814762" y="571500"/>
                </a:cubicBezTo>
                <a:cubicBezTo>
                  <a:pt x="3648215" y="563173"/>
                  <a:pt x="3481387" y="561975"/>
                  <a:pt x="3314700" y="557212"/>
                </a:cubicBezTo>
                <a:lnTo>
                  <a:pt x="3228975" y="528637"/>
                </a:lnTo>
                <a:lnTo>
                  <a:pt x="3186112" y="514350"/>
                </a:lnTo>
                <a:cubicBezTo>
                  <a:pt x="3171825" y="504825"/>
                  <a:pt x="3158608" y="493454"/>
                  <a:pt x="3143250" y="485775"/>
                </a:cubicBezTo>
                <a:cubicBezTo>
                  <a:pt x="3129779" y="479040"/>
                  <a:pt x="3112918" y="479841"/>
                  <a:pt x="3100387" y="471487"/>
                </a:cubicBezTo>
                <a:cubicBezTo>
                  <a:pt x="3083575" y="460279"/>
                  <a:pt x="3073474" y="441030"/>
                  <a:pt x="3057525" y="428625"/>
                </a:cubicBezTo>
                <a:cubicBezTo>
                  <a:pt x="3057515" y="428617"/>
                  <a:pt x="2950373" y="357191"/>
                  <a:pt x="2928937" y="342900"/>
                </a:cubicBezTo>
                <a:cubicBezTo>
                  <a:pt x="2914650" y="333375"/>
                  <a:pt x="2902365" y="319755"/>
                  <a:pt x="2886075" y="314325"/>
                </a:cubicBezTo>
                <a:lnTo>
                  <a:pt x="2800350" y="285750"/>
                </a:lnTo>
                <a:cubicBezTo>
                  <a:pt x="2677509" y="203857"/>
                  <a:pt x="2832931" y="302041"/>
                  <a:pt x="2714625" y="242887"/>
                </a:cubicBezTo>
                <a:cubicBezTo>
                  <a:pt x="2603846" y="187497"/>
                  <a:pt x="2736627" y="235933"/>
                  <a:pt x="2628900" y="200025"/>
                </a:cubicBezTo>
                <a:cubicBezTo>
                  <a:pt x="2614612" y="190500"/>
                  <a:pt x="2601396" y="179129"/>
                  <a:pt x="2586037" y="171450"/>
                </a:cubicBezTo>
                <a:cubicBezTo>
                  <a:pt x="2562023" y="159443"/>
                  <a:pt x="2508922" y="149744"/>
                  <a:pt x="2486025" y="142875"/>
                </a:cubicBezTo>
                <a:cubicBezTo>
                  <a:pt x="2457175" y="134220"/>
                  <a:pt x="2428875" y="123825"/>
                  <a:pt x="2400300" y="114300"/>
                </a:cubicBezTo>
                <a:lnTo>
                  <a:pt x="2314575" y="85725"/>
                </a:lnTo>
                <a:cubicBezTo>
                  <a:pt x="2300287" y="80962"/>
                  <a:pt x="2286752" y="72229"/>
                  <a:pt x="2271712" y="71437"/>
                </a:cubicBezTo>
                <a:cubicBezTo>
                  <a:pt x="1952454" y="54634"/>
                  <a:pt x="2090413" y="66167"/>
                  <a:pt x="1857375" y="42862"/>
                </a:cubicBezTo>
                <a:cubicBezTo>
                  <a:pt x="1838325" y="38100"/>
                  <a:pt x="1819106" y="33969"/>
                  <a:pt x="1800225" y="28575"/>
                </a:cubicBezTo>
                <a:cubicBezTo>
                  <a:pt x="1656746" y="-12419"/>
                  <a:pt x="1878870" y="44663"/>
                  <a:pt x="1700212" y="0"/>
                </a:cubicBezTo>
                <a:cubicBezTo>
                  <a:pt x="1590675" y="4762"/>
                  <a:pt x="1480659" y="3005"/>
                  <a:pt x="1371600" y="14287"/>
                </a:cubicBezTo>
                <a:cubicBezTo>
                  <a:pt x="1341639" y="17386"/>
                  <a:pt x="1285875" y="42862"/>
                  <a:pt x="1285875" y="42862"/>
                </a:cubicBezTo>
                <a:cubicBezTo>
                  <a:pt x="1271587" y="52387"/>
                  <a:pt x="1258371" y="63758"/>
                  <a:pt x="1243012" y="71437"/>
                </a:cubicBezTo>
                <a:cubicBezTo>
                  <a:pt x="1229542" y="78172"/>
                  <a:pt x="1212681" y="77371"/>
                  <a:pt x="1200150" y="85725"/>
                </a:cubicBezTo>
                <a:cubicBezTo>
                  <a:pt x="1183338" y="96933"/>
                  <a:pt x="1170222" y="113065"/>
                  <a:pt x="1157287" y="128587"/>
                </a:cubicBezTo>
                <a:cubicBezTo>
                  <a:pt x="1146294" y="141779"/>
                  <a:pt x="1139705" y="158258"/>
                  <a:pt x="1128712" y="171450"/>
                </a:cubicBezTo>
                <a:cubicBezTo>
                  <a:pt x="1115777" y="186972"/>
                  <a:pt x="1098255" y="198363"/>
                  <a:pt x="1085850" y="214312"/>
                </a:cubicBezTo>
                <a:cubicBezTo>
                  <a:pt x="1064766" y="241421"/>
                  <a:pt x="1057275" y="280987"/>
                  <a:pt x="1028700" y="300037"/>
                </a:cubicBezTo>
                <a:cubicBezTo>
                  <a:pt x="1014412" y="309562"/>
                  <a:pt x="1001529" y="321638"/>
                  <a:pt x="985837" y="328612"/>
                </a:cubicBezTo>
                <a:cubicBezTo>
                  <a:pt x="958312" y="340845"/>
                  <a:pt x="900112" y="357187"/>
                  <a:pt x="900112" y="357187"/>
                </a:cubicBezTo>
                <a:cubicBezTo>
                  <a:pt x="885825" y="366712"/>
                  <a:pt x="872608" y="378083"/>
                  <a:pt x="857250" y="385762"/>
                </a:cubicBezTo>
                <a:cubicBezTo>
                  <a:pt x="834408" y="397183"/>
                  <a:pt x="778606" y="408232"/>
                  <a:pt x="757237" y="414337"/>
                </a:cubicBezTo>
                <a:cubicBezTo>
                  <a:pt x="742756" y="418474"/>
                  <a:pt x="728856" y="424488"/>
                  <a:pt x="714375" y="428625"/>
                </a:cubicBezTo>
                <a:cubicBezTo>
                  <a:pt x="695494" y="434020"/>
                  <a:pt x="676033" y="437270"/>
                  <a:pt x="657225" y="442912"/>
                </a:cubicBezTo>
                <a:cubicBezTo>
                  <a:pt x="628375" y="451567"/>
                  <a:pt x="601211" y="466535"/>
                  <a:pt x="571500" y="471487"/>
                </a:cubicBezTo>
                <a:lnTo>
                  <a:pt x="485775" y="485775"/>
                </a:lnTo>
                <a:cubicBezTo>
                  <a:pt x="426271" y="494929"/>
                  <a:pt x="359463" y="502465"/>
                  <a:pt x="300037" y="514350"/>
                </a:cubicBezTo>
                <a:cubicBezTo>
                  <a:pt x="255179" y="523322"/>
                  <a:pt x="240882" y="529305"/>
                  <a:pt x="200025" y="542925"/>
                </a:cubicBezTo>
                <a:cubicBezTo>
                  <a:pt x="118771" y="624177"/>
                  <a:pt x="184229" y="545941"/>
                  <a:pt x="142875" y="628650"/>
                </a:cubicBezTo>
                <a:cubicBezTo>
                  <a:pt x="135196" y="644009"/>
                  <a:pt x="121274" y="655821"/>
                  <a:pt x="114300" y="671512"/>
                </a:cubicBezTo>
                <a:cubicBezTo>
                  <a:pt x="82348" y="743403"/>
                  <a:pt x="72312" y="824303"/>
                  <a:pt x="57150" y="900112"/>
                </a:cubicBezTo>
                <a:cubicBezTo>
                  <a:pt x="36955" y="1001085"/>
                  <a:pt x="50541" y="948513"/>
                  <a:pt x="14287" y="1057275"/>
                </a:cubicBezTo>
                <a:lnTo>
                  <a:pt x="0" y="1100137"/>
                </a:lnTo>
                <a:cubicBezTo>
                  <a:pt x="4762" y="1143000"/>
                  <a:pt x="5829" y="1186436"/>
                  <a:pt x="14287" y="1228725"/>
                </a:cubicBezTo>
                <a:cubicBezTo>
                  <a:pt x="19770" y="1256139"/>
                  <a:pt x="42414" y="1331917"/>
                  <a:pt x="71437" y="1357312"/>
                </a:cubicBezTo>
                <a:cubicBezTo>
                  <a:pt x="97283" y="1379927"/>
                  <a:pt x="124582" y="1403602"/>
                  <a:pt x="157162" y="1414462"/>
                </a:cubicBezTo>
                <a:lnTo>
                  <a:pt x="200025" y="142875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A62BF-ED8B-4C40-BBDF-9AC470B83CC5}"/>
              </a:ext>
            </a:extLst>
          </p:cNvPr>
          <p:cNvSpPr txBox="1"/>
          <p:nvPr/>
        </p:nvSpPr>
        <p:spPr>
          <a:xfrm>
            <a:off x="353840" y="534848"/>
            <a:ext cx="8477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DOCKING = put a ligand in the pocket ( = best torsions) + maximise its affinity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1E882-52A8-0C4F-A3EB-A991CE937526}"/>
              </a:ext>
            </a:extLst>
          </p:cNvPr>
          <p:cNvSpPr txBox="1"/>
          <p:nvPr/>
        </p:nvSpPr>
        <p:spPr>
          <a:xfrm>
            <a:off x="627037" y="5286115"/>
            <a:ext cx="3620863" cy="523220"/>
          </a:xfrm>
          <a:prstGeom prst="rect">
            <a:avLst/>
          </a:prstGeom>
          <a:noFill/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E7A34-094E-2E4B-A7BD-89AC7EA07E7B}"/>
              </a:ext>
            </a:extLst>
          </p:cNvPr>
          <p:cNvSpPr txBox="1"/>
          <p:nvPr/>
        </p:nvSpPr>
        <p:spPr>
          <a:xfrm>
            <a:off x="627037" y="5960722"/>
            <a:ext cx="2343527" cy="523220"/>
          </a:xfrm>
          <a:prstGeom prst="rect">
            <a:avLst/>
          </a:prstGeom>
          <a:noFill/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2: Scoring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84E85-C392-034E-81F5-5BA6347E9094}"/>
              </a:ext>
            </a:extLst>
          </p:cNvPr>
          <p:cNvSpPr txBox="1"/>
          <p:nvPr/>
        </p:nvSpPr>
        <p:spPr>
          <a:xfrm>
            <a:off x="4712526" y="5316893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A314A-153F-0C4A-8685-6801000D407A}"/>
              </a:ext>
            </a:extLst>
          </p:cNvPr>
          <p:cNvSpPr txBox="1"/>
          <p:nvPr/>
        </p:nvSpPr>
        <p:spPr>
          <a:xfrm>
            <a:off x="4712526" y="5991500"/>
            <a:ext cx="389901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Ranking of potential solutions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423EA5-6E73-E64F-8E11-5893C44357EB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4247900" y="5547725"/>
            <a:ext cx="4646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EF362F-D55B-4343-9D3D-4D5140DCAAB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970564" y="6222332"/>
            <a:ext cx="17419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25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563671" y="1236617"/>
            <a:ext cx="8029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rbel"/>
                <a:cs typeface="Corbel"/>
              </a:rPr>
              <a:t>Given the atomic coordinates of two molecules, predict their “correct” bound association</a:t>
            </a:r>
            <a:endParaRPr lang="it-IT" sz="28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9DC60-16C1-7241-802C-CCF195503BE6}"/>
              </a:ext>
            </a:extLst>
          </p:cNvPr>
          <p:cNvSpPr txBox="1"/>
          <p:nvPr/>
        </p:nvSpPr>
        <p:spPr>
          <a:xfrm>
            <a:off x="1979110" y="274200"/>
            <a:ext cx="489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orbel"/>
                <a:cs typeface="Corbel"/>
              </a:rPr>
              <a:t>The docking problem</a:t>
            </a:r>
            <a:endParaRPr lang="it-IT" sz="4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A915121B-0B04-5543-AF0C-D066FB4A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616247" y="2445255"/>
            <a:ext cx="3251966" cy="3581401"/>
          </a:xfrm>
          <a:prstGeom prst="rect">
            <a:avLst/>
          </a:prstGeom>
        </p:spPr>
      </p:pic>
      <p:grpSp>
        <p:nvGrpSpPr>
          <p:cNvPr id="6" name="Gruppo 10">
            <a:extLst>
              <a:ext uri="{FF2B5EF4-FFF2-40B4-BE49-F238E27FC236}">
                <a16:creationId xmlns:a16="http://schemas.microsoft.com/office/drawing/2014/main" id="{65F70C17-3F46-0549-9055-F7F84E14AD6B}"/>
              </a:ext>
            </a:extLst>
          </p:cNvPr>
          <p:cNvGrpSpPr/>
          <p:nvPr/>
        </p:nvGrpSpPr>
        <p:grpSpPr>
          <a:xfrm>
            <a:off x="865523" y="2703173"/>
            <a:ext cx="3160152" cy="3630054"/>
            <a:chOff x="219542" y="2999347"/>
            <a:chExt cx="3160152" cy="3630054"/>
          </a:xfrm>
        </p:grpSpPr>
        <p:pic>
          <p:nvPicPr>
            <p:cNvPr id="7" name="Immagine 8">
              <a:extLst>
                <a:ext uri="{FF2B5EF4-FFF2-40B4-BE49-F238E27FC236}">
                  <a16:creationId xmlns:a16="http://schemas.microsoft.com/office/drawing/2014/main" id="{D949F5FF-7E1F-8643-BD80-B37D742E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8" name="Immagine 9">
              <a:extLst>
                <a:ext uri="{FF2B5EF4-FFF2-40B4-BE49-F238E27FC236}">
                  <a16:creationId xmlns:a16="http://schemas.microsoft.com/office/drawing/2014/main" id="{DD483B34-1F36-F049-916B-6FC7DA79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2D0C12-869D-6349-9E72-FE0CE7D9C4C9}"/>
              </a:ext>
            </a:extLst>
          </p:cNvPr>
          <p:cNvSpPr txBox="1"/>
          <p:nvPr/>
        </p:nvSpPr>
        <p:spPr>
          <a:xfrm>
            <a:off x="2695792" y="2935428"/>
            <a:ext cx="12550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400"/>
              <a:t>receptor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EF2BF-13EF-E048-A39E-E17112060A53}"/>
              </a:ext>
            </a:extLst>
          </p:cNvPr>
          <p:cNvSpPr txBox="1"/>
          <p:nvPr/>
        </p:nvSpPr>
        <p:spPr>
          <a:xfrm>
            <a:off x="2695792" y="6129941"/>
            <a:ext cx="9355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400"/>
              <a:t>ligand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4C321-2879-4F4E-B435-52463DDB7113}"/>
              </a:ext>
            </a:extLst>
          </p:cNvPr>
          <p:cNvSpPr txBox="1"/>
          <p:nvPr/>
        </p:nvSpPr>
        <p:spPr>
          <a:xfrm>
            <a:off x="4894113" y="5564991"/>
            <a:ext cx="356467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/>
              <a:t>receptor-ligand complex </a:t>
            </a:r>
          </a:p>
        </p:txBody>
      </p:sp>
    </p:spTree>
    <p:extLst>
      <p:ext uri="{BB962C8B-B14F-4D97-AF65-F5344CB8AC3E}">
        <p14:creationId xmlns:p14="http://schemas.microsoft.com/office/powerpoint/2010/main" val="8515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586790" y="2827422"/>
            <a:ext cx="3949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Which ligands?</a:t>
            </a:r>
          </a:p>
        </p:txBody>
      </p:sp>
    </p:spTree>
    <p:extLst>
      <p:ext uri="{BB962C8B-B14F-4D97-AF65-F5344CB8AC3E}">
        <p14:creationId xmlns:p14="http://schemas.microsoft.com/office/powerpoint/2010/main" val="294936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32" y="695743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Protein-ligand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8663" y="2493375"/>
            <a:ext cx="3368842" cy="2535825"/>
          </a:xfrm>
        </p:spPr>
        <p:txBody>
          <a:bodyPr>
            <a:noAutofit/>
          </a:bodyPr>
          <a:lstStyle/>
          <a:p>
            <a:r>
              <a:rPr lang="en-US" dirty="0"/>
              <a:t>elemental ions</a:t>
            </a:r>
          </a:p>
          <a:p>
            <a:r>
              <a:rPr lang="en-US" dirty="0"/>
              <a:t>small molecules</a:t>
            </a:r>
          </a:p>
          <a:p>
            <a:r>
              <a:rPr lang="en-US" dirty="0"/>
              <a:t>peptides</a:t>
            </a:r>
          </a:p>
          <a:p>
            <a:r>
              <a:rPr lang="en-US" dirty="0"/>
              <a:t>macromolecules</a:t>
            </a:r>
          </a:p>
        </p:txBody>
      </p:sp>
    </p:spTree>
    <p:extLst>
      <p:ext uri="{BB962C8B-B14F-4D97-AF65-F5344CB8AC3E}">
        <p14:creationId xmlns:p14="http://schemas.microsoft.com/office/powerpoint/2010/main" val="230420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A1B66B-FD69-8B45-A4D0-5AB315AF541F}"/>
              </a:ext>
            </a:extLst>
          </p:cNvPr>
          <p:cNvSpPr/>
          <p:nvPr/>
        </p:nvSpPr>
        <p:spPr>
          <a:xfrm>
            <a:off x="541420" y="1235503"/>
            <a:ext cx="3416969" cy="890332"/>
          </a:xfrm>
          <a:prstGeom prst="roundRect">
            <a:avLst/>
          </a:prstGeom>
          <a:gradFill>
            <a:gsLst>
              <a:gs pos="1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Protein-small molecule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43C14A-8131-D447-B0FD-E3548745A464}"/>
              </a:ext>
            </a:extLst>
          </p:cNvPr>
          <p:cNvSpPr/>
          <p:nvPr/>
        </p:nvSpPr>
        <p:spPr>
          <a:xfrm>
            <a:off x="541420" y="3000133"/>
            <a:ext cx="3416969" cy="918405"/>
          </a:xfrm>
          <a:prstGeom prst="roundRect">
            <a:avLst/>
          </a:prstGeom>
          <a:gradFill>
            <a:gsLst>
              <a:gs pos="1000">
                <a:schemeClr val="accent2">
                  <a:lumMod val="7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Protein-peptide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9B8F05-8C71-0749-B0BD-7AB8AAB73B54}"/>
              </a:ext>
            </a:extLst>
          </p:cNvPr>
          <p:cNvSpPr/>
          <p:nvPr/>
        </p:nvSpPr>
        <p:spPr>
          <a:xfrm>
            <a:off x="541420" y="4993365"/>
            <a:ext cx="3416969" cy="874290"/>
          </a:xfrm>
          <a:prstGeom prst="roundRect">
            <a:avLst/>
          </a:prstGeom>
          <a:gradFill>
            <a:gsLst>
              <a:gs pos="1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Protein-protein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49C87-1C08-CF4F-9FAF-EC0F14D4B84C}"/>
              </a:ext>
            </a:extLst>
          </p:cNvPr>
          <p:cNvSpPr txBox="1"/>
          <p:nvPr/>
        </p:nvSpPr>
        <p:spPr>
          <a:xfrm>
            <a:off x="2621680" y="182879"/>
            <a:ext cx="3708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Three classes of docking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7D5146-6BE1-5B48-98AD-E8F3F81D1F79}"/>
              </a:ext>
            </a:extLst>
          </p:cNvPr>
          <p:cNvSpPr txBox="1"/>
          <p:nvPr/>
        </p:nvSpPr>
        <p:spPr>
          <a:xfrm>
            <a:off x="4223083" y="1357503"/>
            <a:ext cx="432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Lot of flexibility</a:t>
            </a:r>
          </a:p>
          <a:p>
            <a:r>
              <a:rPr lang="it-IT" sz="2000"/>
              <a:t>Binding sites tend to be small and deep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2934C-55A4-9C49-B72C-46930C1507AB}"/>
              </a:ext>
            </a:extLst>
          </p:cNvPr>
          <p:cNvSpPr txBox="1"/>
          <p:nvPr/>
        </p:nvSpPr>
        <p:spPr>
          <a:xfrm>
            <a:off x="4223083" y="3136169"/>
            <a:ext cx="399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8-10 amino acids</a:t>
            </a:r>
          </a:p>
          <a:p>
            <a:r>
              <a:rPr lang="it-IT" sz="2000"/>
              <a:t>Floppy backbones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DB5AB-FCA5-2049-84C4-45C7863B1831}"/>
              </a:ext>
            </a:extLst>
          </p:cNvPr>
          <p:cNvSpPr txBox="1"/>
          <p:nvPr/>
        </p:nvSpPr>
        <p:spPr>
          <a:xfrm>
            <a:off x="4223083" y="5107344"/>
            <a:ext cx="4678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Stable backbones</a:t>
            </a:r>
          </a:p>
          <a:p>
            <a:r>
              <a:rPr lang="it-IT" sz="2000"/>
              <a:t>Binding interfaces  tend to be large and flat</a:t>
            </a:r>
          </a:p>
        </p:txBody>
      </p:sp>
    </p:spTree>
    <p:extLst>
      <p:ext uri="{BB962C8B-B14F-4D97-AF65-F5344CB8AC3E}">
        <p14:creationId xmlns:p14="http://schemas.microsoft.com/office/powerpoint/2010/main" val="286263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Protein-protein docking: </a:t>
            </a:r>
            <a:r>
              <a:rPr lang="en-US" sz="3600" b="1" dirty="0" err="1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1826687"/>
            <a:ext cx="8680823" cy="3871407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orbel"/>
                <a:cs typeface="Corbel"/>
              </a:rPr>
              <a:t>Used to model protein complexes </a:t>
            </a:r>
          </a:p>
          <a:p>
            <a:r>
              <a:rPr lang="en-US" sz="2800" dirty="0">
                <a:latin typeface="Corbel"/>
                <a:cs typeface="Corbel"/>
              </a:rPr>
              <a:t>It is the “gold standard” for prediction of PPIs </a:t>
            </a:r>
          </a:p>
          <a:p>
            <a:r>
              <a:rPr lang="en-US" sz="2800" dirty="0">
                <a:latin typeface="Corbel"/>
                <a:cs typeface="Corbel"/>
              </a:rPr>
              <a:t>It makes it possible to figure out how the interaction takes place ("mode" of binding)</a:t>
            </a:r>
          </a:p>
          <a:p>
            <a:r>
              <a:rPr lang="en-US" sz="2800" dirty="0">
                <a:latin typeface="Corbel"/>
                <a:cs typeface="Corbel"/>
              </a:rPr>
              <a:t>It is computationally very challenging and thus very unlikely to be applied for high throughput purposes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rbel"/>
                <a:cs typeface="Corbel"/>
              </a:rPr>
              <a:t>Ngounou</a:t>
            </a:r>
            <a:r>
              <a:rPr lang="en-US" dirty="0">
                <a:latin typeface="Corbel"/>
                <a:cs typeface="Corbel"/>
              </a:rPr>
              <a:t> </a:t>
            </a:r>
            <a:r>
              <a:rPr lang="en-US" dirty="0" err="1">
                <a:latin typeface="Corbel"/>
                <a:cs typeface="Corbel"/>
              </a:rPr>
              <a:t>Wetie</a:t>
            </a:r>
            <a:r>
              <a:rPr lang="en-US" dirty="0">
                <a:latin typeface="Corbel"/>
                <a:cs typeface="Corbel"/>
              </a:rPr>
              <a:t> et al. Proteomics, 2013</a:t>
            </a:r>
          </a:p>
        </p:txBody>
      </p:sp>
    </p:spTree>
    <p:extLst>
      <p:ext uri="{BB962C8B-B14F-4D97-AF65-F5344CB8AC3E}">
        <p14:creationId xmlns:p14="http://schemas.microsoft.com/office/powerpoint/2010/main" val="1402651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What types of questions can docking address?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3126"/>
            <a:ext cx="8904941" cy="4790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If receptor and ligand do bind </a:t>
            </a:r>
            <a:r>
              <a:rPr lang="en-US" sz="2400" i="1" dirty="0">
                <a:solidFill>
                  <a:srgbClr val="FF0000"/>
                </a:solidFill>
                <a:latin typeface="Corbel"/>
                <a:cs typeface="Corbel"/>
              </a:rPr>
              <a:t>in vivo</a:t>
            </a: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:</a:t>
            </a:r>
          </a:p>
          <a:p>
            <a:r>
              <a:rPr lang="en-US" sz="2400" dirty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>
              <a:latin typeface="Corbel"/>
              <a:cs typeface="Corbel"/>
            </a:endParaRPr>
          </a:p>
          <a:p>
            <a:r>
              <a:rPr lang="en-US" sz="2400" dirty="0">
                <a:latin typeface="Corbel"/>
                <a:cs typeface="Corbel"/>
              </a:rPr>
              <a:t>How strong or weak is their interaction (= which types of interactions are present)?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interaction</a:t>
            </a:r>
            <a:r>
              <a:rPr lang="it-IT" sz="2400" dirty="0">
                <a:latin typeface="Corbel"/>
                <a:cs typeface="Corbel"/>
              </a:rPr>
              <a:t>, </a:t>
            </a:r>
            <a:r>
              <a:rPr lang="it-IT" sz="2400" dirty="0" err="1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energy</a:t>
            </a:r>
            <a:r>
              <a:rPr lang="it-IT" sz="2400" dirty="0">
                <a:latin typeface="Corbel"/>
                <a:cs typeface="Corbel"/>
              </a:rPr>
              <a:t> of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endParaRPr lang="en-US" sz="2400" dirty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417894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153653" y="2875549"/>
            <a:ext cx="5119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Where do we start?</a:t>
            </a:r>
          </a:p>
        </p:txBody>
      </p:sp>
    </p:spTree>
    <p:extLst>
      <p:ext uri="{BB962C8B-B14F-4D97-AF65-F5344CB8AC3E}">
        <p14:creationId xmlns:p14="http://schemas.microsoft.com/office/powerpoint/2010/main" val="321770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0" y="857250"/>
            <a:ext cx="6885384" cy="10500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941129"/>
            <a:ext cx="6172200" cy="85725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How PPI surfaces can be studied?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538" y="2182832"/>
            <a:ext cx="7625817" cy="339447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u="sng" dirty="0"/>
              <a:t>Experimental</a:t>
            </a:r>
            <a:r>
              <a:rPr lang="en-US" dirty="0"/>
              <a:t>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The 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studies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Prediction of interaction/binding sites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Prediction of protein-protein complexes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i="1" dirty="0"/>
              <a:t>In </a:t>
            </a:r>
            <a:r>
              <a:rPr lang="en-US" i="1" dirty="0" err="1"/>
              <a:t>silico</a:t>
            </a:r>
            <a:r>
              <a:rPr lang="en-US" i="1" dirty="0"/>
              <a:t> </a:t>
            </a:r>
            <a:r>
              <a:rPr lang="en-US" dirty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307785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/>
              <a:t>Ideally: a GOOD crystal structure</a:t>
            </a:r>
          </a:p>
          <a:p>
            <a:r>
              <a:rPr lang="it-IT">
                <a:solidFill>
                  <a:schemeClr val="bg1"/>
                </a:solidFill>
              </a:rPr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8561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/>
              <a:t>Ideally: a GOOD crystal structure</a:t>
            </a:r>
          </a:p>
          <a:p>
            <a:r>
              <a:rPr lang="it-IT">
                <a:solidFill>
                  <a:schemeClr val="bg1"/>
                </a:solidFill>
              </a:rPr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24D66-0D98-C541-8EA5-6E5CAB86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29" y="1255038"/>
            <a:ext cx="5521282" cy="52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4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/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3164996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/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5F40C-5984-634E-B550-14C18FAB82AB}"/>
              </a:ext>
            </a:extLst>
          </p:cNvPr>
          <p:cNvSpPr txBox="1"/>
          <p:nvPr/>
        </p:nvSpPr>
        <p:spPr>
          <a:xfrm>
            <a:off x="425885" y="2228724"/>
            <a:ext cx="829223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3200"/>
              <a:t>Please remember: an X-RAY/PDB structure is also just a «modelled» snapshot by a crystallographer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7286F9-C447-6749-B997-CE89C6B8ECD8}"/>
              </a:ext>
            </a:extLst>
          </p:cNvPr>
          <p:cNvCxnSpPr>
            <a:stCxn id="2" idx="2"/>
          </p:cNvCxnSpPr>
          <p:nvPr/>
        </p:nvCxnSpPr>
        <p:spPr>
          <a:xfrm>
            <a:off x="4572000" y="3305942"/>
            <a:ext cx="0" cy="776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9C67F4-35FA-5B4B-ABF1-FB583D68FEF9}"/>
              </a:ext>
            </a:extLst>
          </p:cNvPr>
          <p:cNvSpPr txBox="1"/>
          <p:nvPr/>
        </p:nvSpPr>
        <p:spPr>
          <a:xfrm>
            <a:off x="818773" y="4117451"/>
            <a:ext cx="7899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there is human intervention… not the holy experimental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0A004-0F3C-1C44-A491-44706E88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860" y="4613992"/>
            <a:ext cx="2166296" cy="2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5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4721C1-563B-A54B-A4D5-833B461B8C32}"/>
              </a:ext>
            </a:extLst>
          </p:cNvPr>
          <p:cNvSpPr/>
          <p:nvPr/>
        </p:nvSpPr>
        <p:spPr>
          <a:xfrm>
            <a:off x="854990" y="3141929"/>
            <a:ext cx="7555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>
                <a:hlinkClick r:id="rId2"/>
              </a:rPr>
              <a:t>https://pdb101.rcsb.org/learn/guide-to-understanding-pdb-data/introduction</a:t>
            </a:r>
            <a:endParaRPr lang="it-IT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ABFE7-C640-5646-A335-4F71EB3A5795}"/>
              </a:ext>
            </a:extLst>
          </p:cNvPr>
          <p:cNvSpPr txBox="1"/>
          <p:nvPr/>
        </p:nvSpPr>
        <p:spPr>
          <a:xfrm>
            <a:off x="1708484" y="1395663"/>
            <a:ext cx="5848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/>
              <a:t>The PDB educational portal</a:t>
            </a:r>
          </a:p>
        </p:txBody>
      </p:sp>
    </p:spTree>
    <p:extLst>
      <p:ext uri="{BB962C8B-B14F-4D97-AF65-F5344CB8AC3E}">
        <p14:creationId xmlns:p14="http://schemas.microsoft.com/office/powerpoint/2010/main" val="406357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419880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  <p:pic>
        <p:nvPicPr>
          <p:cNvPr id="4" name="Picture 3" descr="interact22.tiff">
            <a:extLst>
              <a:ext uri="{FF2B5EF4-FFF2-40B4-BE49-F238E27FC236}">
                <a16:creationId xmlns:a16="http://schemas.microsoft.com/office/drawing/2014/main" id="{0927F910-E97D-C347-B3BC-435E1665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9" y="3048913"/>
            <a:ext cx="7902161" cy="2842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6EFE0-6A63-1940-9B5A-84E56BE11F3F}"/>
              </a:ext>
            </a:extLst>
          </p:cNvPr>
          <p:cNvSpPr txBox="1"/>
          <p:nvPr/>
        </p:nvSpPr>
        <p:spPr>
          <a:xfrm>
            <a:off x="760296" y="2340244"/>
            <a:ext cx="7498146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b="1"/>
              <a:t>Bound docking</a:t>
            </a:r>
            <a:r>
              <a:rPr lang="it-IT" sz="2400"/>
              <a:t>: </a:t>
            </a:r>
            <a:r>
              <a:rPr lang="en-US" sz="2400" dirty="0"/>
              <a:t>artificial separation of receptor and ligand </a:t>
            </a:r>
          </a:p>
          <a:p>
            <a:r>
              <a:rPr lang="en-US" sz="2400" b="1" dirty="0"/>
              <a:t>Goal</a:t>
            </a:r>
            <a:r>
              <a:rPr lang="en-US" sz="2400" dirty="0"/>
              <a:t>: reconstruct the native complex</a:t>
            </a:r>
          </a:p>
        </p:txBody>
      </p:sp>
    </p:spTree>
    <p:extLst>
      <p:ext uri="{BB962C8B-B14F-4D97-AF65-F5344CB8AC3E}">
        <p14:creationId xmlns:p14="http://schemas.microsoft.com/office/powerpoint/2010/main" val="3879253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  <p:pic>
        <p:nvPicPr>
          <p:cNvPr id="4" name="Picture 3" descr="interact22.tiff">
            <a:extLst>
              <a:ext uri="{FF2B5EF4-FFF2-40B4-BE49-F238E27FC236}">
                <a16:creationId xmlns:a16="http://schemas.microsoft.com/office/drawing/2014/main" id="{0927F910-E97D-C347-B3BC-435E1665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9" y="3048913"/>
            <a:ext cx="7902161" cy="28429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469E84-3C91-834F-ACA9-9468FAB12BBA}"/>
              </a:ext>
            </a:extLst>
          </p:cNvPr>
          <p:cNvSpPr/>
          <p:nvPr/>
        </p:nvSpPr>
        <p:spPr>
          <a:xfrm>
            <a:off x="1676401" y="5769572"/>
            <a:ext cx="6089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Used as first test to validate the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6EFE0-6A63-1940-9B5A-84E56BE11F3F}"/>
              </a:ext>
            </a:extLst>
          </p:cNvPr>
          <p:cNvSpPr txBox="1"/>
          <p:nvPr/>
        </p:nvSpPr>
        <p:spPr>
          <a:xfrm>
            <a:off x="760296" y="2340244"/>
            <a:ext cx="7498146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b="1"/>
              <a:t>Bound docking</a:t>
            </a:r>
            <a:r>
              <a:rPr lang="it-IT" sz="2400"/>
              <a:t>: </a:t>
            </a:r>
            <a:r>
              <a:rPr lang="en-US" sz="2400" dirty="0"/>
              <a:t>artificial separation of receptor and ligand </a:t>
            </a:r>
          </a:p>
          <a:p>
            <a:r>
              <a:rPr lang="en-US" sz="2400" b="1" dirty="0"/>
              <a:t>Goal</a:t>
            </a:r>
            <a:r>
              <a:rPr lang="en-US" sz="2400" dirty="0"/>
              <a:t>: reconstruct the native complex</a:t>
            </a:r>
          </a:p>
        </p:txBody>
      </p:sp>
    </p:spTree>
    <p:extLst>
      <p:ext uri="{BB962C8B-B14F-4D97-AF65-F5344CB8AC3E}">
        <p14:creationId xmlns:p14="http://schemas.microsoft.com/office/powerpoint/2010/main" val="279145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1311440" y="267347"/>
            <a:ext cx="63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>
                <a:solidFill>
                  <a:schemeClr val="bg1"/>
                </a:solidFill>
              </a:rPr>
              <a:t>«Unbound» or «predictive» modelling</a:t>
            </a:r>
          </a:p>
        </p:txBody>
      </p:sp>
      <p:pic>
        <p:nvPicPr>
          <p:cNvPr id="3" name="Picture 2" descr="interact23.tiff">
            <a:extLst>
              <a:ext uri="{FF2B5EF4-FFF2-40B4-BE49-F238E27FC236}">
                <a16:creationId xmlns:a16="http://schemas.microsoft.com/office/drawing/2014/main" id="{E86E0652-AF6C-D64B-B909-5A17CFAA1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8" y="2180358"/>
            <a:ext cx="8927075" cy="3197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0FE003-5B96-AF40-9DFB-55D0BC7A103B}"/>
              </a:ext>
            </a:extLst>
          </p:cNvPr>
          <p:cNvSpPr txBox="1"/>
          <p:nvPr/>
        </p:nvSpPr>
        <p:spPr>
          <a:xfrm>
            <a:off x="6388078" y="6425872"/>
            <a:ext cx="2600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Halperin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et al. Proteins, 2002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B7A12C-B0C9-A54F-A19D-6C077B39C4A5}"/>
              </a:ext>
            </a:extLst>
          </p:cNvPr>
          <p:cNvSpPr/>
          <p:nvPr/>
        </p:nvSpPr>
        <p:spPr>
          <a:xfrm>
            <a:off x="159022" y="4936594"/>
            <a:ext cx="8853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rbel"/>
                <a:cs typeface="Corbel"/>
              </a:rPr>
              <a:t>reconstruct a complex using the unbound structures of the receptor and the ligand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227901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009274" y="724547"/>
            <a:ext cx="51134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An "unbound" structure may be: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native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pseudo-native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modelled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FE003-5B96-AF40-9DFB-55D0BC7A103B}"/>
              </a:ext>
            </a:extLst>
          </p:cNvPr>
          <p:cNvSpPr txBox="1"/>
          <p:nvPr/>
        </p:nvSpPr>
        <p:spPr>
          <a:xfrm>
            <a:off x="6388078" y="6425872"/>
            <a:ext cx="2600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Halperin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et al. Proteins, 2002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4B7B-D927-1548-BC30-80E76AA64C85}"/>
              </a:ext>
            </a:extLst>
          </p:cNvPr>
          <p:cNvSpPr/>
          <p:nvPr/>
        </p:nvSpPr>
        <p:spPr>
          <a:xfrm>
            <a:off x="578203" y="3364105"/>
            <a:ext cx="8410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Native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: “free in solution”, in its 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uncomplexed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state</a:t>
            </a: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Pseudo-native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: structure 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with a molecule different from the one used for the docking</a:t>
            </a:r>
          </a:p>
        </p:txBody>
      </p:sp>
    </p:spTree>
    <p:extLst>
      <p:ext uri="{BB962C8B-B14F-4D97-AF65-F5344CB8AC3E}">
        <p14:creationId xmlns:p14="http://schemas.microsoft.com/office/powerpoint/2010/main" val="418312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3000" y="857250"/>
            <a:ext cx="6885384" cy="10500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9" y="2587926"/>
            <a:ext cx="2747962" cy="2041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1845443" y="5055232"/>
            <a:ext cx="587928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Corbel"/>
                <a:cs typeface="Corbel"/>
              </a:rPr>
              <a:t>DrugScorePPI</a:t>
            </a:r>
            <a:r>
              <a:rPr lang="it-IT" dirty="0">
                <a:latin typeface="Corbel"/>
                <a:cs typeface="Corbel"/>
              </a:rPr>
              <a:t> and </a:t>
            </a:r>
            <a:r>
              <a:rPr lang="it-IT" b="1" dirty="0">
                <a:latin typeface="Corbel"/>
                <a:cs typeface="Corbel"/>
              </a:rPr>
              <a:t>Robetta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b="1" dirty="0">
                <a:latin typeface="Corbel"/>
                <a:cs typeface="Corbel"/>
              </a:rPr>
              <a:t>Alascanning</a:t>
            </a:r>
            <a:r>
              <a:rPr lang="it-IT" dirty="0">
                <a:latin typeface="Corbel"/>
                <a:cs typeface="Corbel"/>
              </a:rPr>
              <a:t> are dedicated to the </a:t>
            </a:r>
            <a:r>
              <a:rPr lang="it-IT" dirty="0" err="1">
                <a:latin typeface="Corbel"/>
                <a:cs typeface="Corbel"/>
              </a:rPr>
              <a:t>identification</a:t>
            </a:r>
            <a:r>
              <a:rPr lang="it-IT" dirty="0">
                <a:latin typeface="Corbel"/>
                <a:cs typeface="Corbel"/>
              </a:rPr>
              <a:t> of hot </a:t>
            </a:r>
            <a:r>
              <a:rPr lang="it-IT" dirty="0" err="1">
                <a:latin typeface="Corbel"/>
                <a:cs typeface="Corbel"/>
              </a:rPr>
              <a:t>spots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at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protein-protein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interfaces</a:t>
            </a:r>
            <a:endParaRPr lang="it-IT" sz="1350" dirty="0">
              <a:latin typeface="Century Gothic"/>
              <a:cs typeface="Century Gothic"/>
            </a:endParaRPr>
          </a:p>
          <a:p>
            <a:endParaRPr lang="it-IT" sz="1350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548584" y="1012591"/>
            <a:ext cx="63547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100" b="1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100" b="1" dirty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1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371601" y="4637901"/>
            <a:ext cx="32629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1500" dirty="0">
              <a:latin typeface="Corbel"/>
              <a:cs typeface="Corbel"/>
            </a:endParaRPr>
          </a:p>
          <a:p>
            <a:endParaRPr lang="it-IT" sz="15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57701" y="1543050"/>
            <a:ext cx="3402041" cy="2041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291794" y="3657600"/>
            <a:ext cx="37755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>
                <a:hlinkClick r:id="rId6"/>
              </a:rPr>
              <a:t>http://robetta.bakerlab.org/alascansubmit.jsp</a:t>
            </a:r>
            <a:endParaRPr lang="it-IT" sz="1500" dirty="0"/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65254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1913298" y="2792009"/>
            <a:ext cx="5393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What are the issues?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2942BE-B5D7-AE4A-83E6-5806F21EF3EB}"/>
              </a:ext>
            </a:extLst>
          </p:cNvPr>
          <p:cNvSpPr/>
          <p:nvPr/>
        </p:nvSpPr>
        <p:spPr>
          <a:xfrm>
            <a:off x="832396" y="1018492"/>
            <a:ext cx="7589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Unbound docking is far more complex than bound docking</a:t>
            </a:r>
          </a:p>
        </p:txBody>
      </p:sp>
    </p:spTree>
    <p:extLst>
      <p:ext uri="{BB962C8B-B14F-4D97-AF65-F5344CB8AC3E}">
        <p14:creationId xmlns:p14="http://schemas.microsoft.com/office/powerpoint/2010/main" val="3354774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2114096"/>
            <a:ext cx="8513811" cy="3043692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conformational changes (side-chains and backbone movements)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experimental errors in the structures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reliability of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computing power</a:t>
            </a:r>
          </a:p>
          <a:p>
            <a:pPr marL="457200" lvl="1" indent="0">
              <a:buNone/>
            </a:pPr>
            <a:endParaRPr lang="en-US" sz="32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68669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1B88BE-8D99-5245-9C5C-F6D476E2FFE2}"/>
              </a:ext>
            </a:extLst>
          </p:cNvPr>
          <p:cNvSpPr txBox="1"/>
          <p:nvPr/>
        </p:nvSpPr>
        <p:spPr>
          <a:xfrm>
            <a:off x="578911" y="2711357"/>
            <a:ext cx="3620863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FCF95-14A8-9244-AA8B-6E9BCF3A9677}"/>
              </a:ext>
            </a:extLst>
          </p:cNvPr>
          <p:cNvSpPr txBox="1"/>
          <p:nvPr/>
        </p:nvSpPr>
        <p:spPr>
          <a:xfrm>
            <a:off x="578911" y="3385964"/>
            <a:ext cx="2343527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2: Scoring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23B32-E35D-A048-8C54-A90E7AEE87F7}"/>
              </a:ext>
            </a:extLst>
          </p:cNvPr>
          <p:cNvSpPr txBox="1"/>
          <p:nvPr/>
        </p:nvSpPr>
        <p:spPr>
          <a:xfrm>
            <a:off x="4664400" y="2742135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64576-FF2A-A849-A8AC-4AA640FAA93B}"/>
              </a:ext>
            </a:extLst>
          </p:cNvPr>
          <p:cNvSpPr txBox="1"/>
          <p:nvPr/>
        </p:nvSpPr>
        <p:spPr>
          <a:xfrm>
            <a:off x="4664400" y="3416742"/>
            <a:ext cx="389901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Ranking of potential solutions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49F86-3A4A-4A4E-9597-8525847440A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199774" y="2972967"/>
            <a:ext cx="464626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96927-E0A9-634F-BC20-4C9901BEDE6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922438" y="3647574"/>
            <a:ext cx="1741962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286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Another key ingredient in docking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916633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0" y="177928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Corbel"/>
                <a:cs typeface="Corbel"/>
              </a:rPr>
              <a:t>Docking essentially simulates the interaction of the protein surface</a:t>
            </a:r>
          </a:p>
          <a:p>
            <a:pPr marL="0" indent="0">
              <a:buNone/>
            </a:pPr>
            <a:endParaRPr lang="en-US" dirty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flexible)</a:t>
            </a:r>
          </a:p>
          <a:p>
            <a:endParaRPr lang="en-US" dirty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7270" y="41877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479781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Surface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1193016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Sparse surface (</a:t>
            </a:r>
            <a:r>
              <a:rPr lang="en-US" dirty="0" err="1">
                <a:solidFill>
                  <a:srgbClr val="FFFFFF"/>
                </a:solidFill>
              </a:rPr>
              <a:t>Shuo</a:t>
            </a:r>
            <a:r>
              <a:rPr lang="en-US" dirty="0">
                <a:solidFill>
                  <a:srgbClr val="FFFFFF"/>
                </a:solidFill>
              </a:rPr>
              <a:t> Lin et al.)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Dense surface (Connolly)</a:t>
            </a:r>
          </a:p>
        </p:txBody>
      </p:sp>
      <p:sp>
        <p:nvSpPr>
          <p:cNvPr id="3" name="Rectangle 2"/>
          <p:cNvSpPr/>
          <p:nvPr/>
        </p:nvSpPr>
        <p:spPr>
          <a:xfrm>
            <a:off x="481910" y="4310693"/>
            <a:ext cx="82048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1848113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BD378E-2BDA-754D-B4F6-58E9C18D13EC}"/>
              </a:ext>
            </a:extLst>
          </p:cNvPr>
          <p:cNvSpPr txBox="1"/>
          <p:nvPr/>
        </p:nvSpPr>
        <p:spPr>
          <a:xfrm>
            <a:off x="499398" y="246452"/>
            <a:ext cx="3620863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C2B83-7724-C24E-8636-7B0F152F3FEA}"/>
              </a:ext>
            </a:extLst>
          </p:cNvPr>
          <p:cNvSpPr txBox="1"/>
          <p:nvPr/>
        </p:nvSpPr>
        <p:spPr>
          <a:xfrm>
            <a:off x="4584887" y="277230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CEAAF7-6273-1C45-A8B6-FCFAEFEF819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120261" y="508062"/>
            <a:ext cx="464626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CA72CE-D725-6E42-B53F-39E67630E309}"/>
              </a:ext>
            </a:extLst>
          </p:cNvPr>
          <p:cNvSpPr txBox="1"/>
          <p:nvPr/>
        </p:nvSpPr>
        <p:spPr>
          <a:xfrm>
            <a:off x="4120260" y="1153355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28948-6848-D543-B848-CBE53C336058}"/>
              </a:ext>
            </a:extLst>
          </p:cNvPr>
          <p:cNvSpPr txBox="1"/>
          <p:nvPr/>
        </p:nvSpPr>
        <p:spPr>
          <a:xfrm>
            <a:off x="1893047" y="1798648"/>
            <a:ext cx="5071901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Getting the ligand into the pocket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6ABAC-64A8-EE42-B2FB-DA4F828D6816}"/>
              </a:ext>
            </a:extLst>
          </p:cNvPr>
          <p:cNvSpPr txBox="1"/>
          <p:nvPr/>
        </p:nvSpPr>
        <p:spPr>
          <a:xfrm>
            <a:off x="1054273" y="2999398"/>
            <a:ext cx="706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u="sng"/>
              <a:t>T</a:t>
            </a:r>
            <a:r>
              <a:rPr lang="it-IT" sz="2400"/>
              <a:t>ranslation &amp; </a:t>
            </a:r>
            <a:r>
              <a:rPr lang="it-IT" sz="2400" b="1" u="sng"/>
              <a:t>R</a:t>
            </a:r>
            <a:r>
              <a:rPr lang="it-IT" sz="2400"/>
              <a:t>otation of ligand needs to be performed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65160-16AF-3E41-B1B2-DAF9310B38DD}"/>
              </a:ext>
            </a:extLst>
          </p:cNvPr>
          <p:cNvSpPr txBox="1"/>
          <p:nvPr/>
        </p:nvSpPr>
        <p:spPr>
          <a:xfrm>
            <a:off x="772465" y="3685676"/>
            <a:ext cx="7624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/>
              <a:t>=&gt; An optimisation problem in T and R space</a:t>
            </a:r>
          </a:p>
        </p:txBody>
      </p:sp>
    </p:spTree>
    <p:extLst>
      <p:ext uri="{BB962C8B-B14F-4D97-AF65-F5344CB8AC3E}">
        <p14:creationId xmlns:p14="http://schemas.microsoft.com/office/powerpoint/2010/main" val="3282826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DC4D9B6-C0CE-6243-A77F-E39A9BAF1F3F}"/>
              </a:ext>
            </a:extLst>
          </p:cNvPr>
          <p:cNvSpPr txBox="1"/>
          <p:nvPr/>
        </p:nvSpPr>
        <p:spPr>
          <a:xfrm>
            <a:off x="444207" y="630429"/>
            <a:ext cx="8488393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800"/>
              <a:t>Bond distances &amp; angles in principle known BUT torsions will have to adapt to put the ligand into the pocket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CA332-A48C-C04B-AE7F-7E09B40FE967}"/>
              </a:ext>
            </a:extLst>
          </p:cNvPr>
          <p:cNvSpPr txBox="1"/>
          <p:nvPr/>
        </p:nvSpPr>
        <p:spPr>
          <a:xfrm>
            <a:off x="1209548" y="3991536"/>
            <a:ext cx="6586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/>
              <a:t>=&gt; An optimisation problem in T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5F8E5-665A-2246-9CD1-0C6AC8382ADE}"/>
              </a:ext>
            </a:extLst>
          </p:cNvPr>
          <p:cNvSpPr txBox="1"/>
          <p:nvPr/>
        </p:nvSpPr>
        <p:spPr>
          <a:xfrm>
            <a:off x="1360840" y="2788036"/>
            <a:ext cx="6283515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3200"/>
              <a:t>How the conformation will look like?</a:t>
            </a:r>
          </a:p>
        </p:txBody>
      </p:sp>
    </p:spTree>
    <p:extLst>
      <p:ext uri="{BB962C8B-B14F-4D97-AF65-F5344CB8AC3E}">
        <p14:creationId xmlns:p14="http://schemas.microsoft.com/office/powerpoint/2010/main" val="664633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8DA764-0F70-EB49-9A7E-D1244A5CA823}"/>
              </a:ext>
            </a:extLst>
          </p:cNvPr>
          <p:cNvSpPr txBox="1"/>
          <p:nvPr/>
        </p:nvSpPr>
        <p:spPr>
          <a:xfrm>
            <a:off x="332602" y="401721"/>
            <a:ext cx="8478796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search: torsions will kill us!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175B6-D8D9-8E48-BB3D-641CA171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127"/>
            <a:ext cx="9144000" cy="1269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D7ADEE-01DD-5846-A248-72750C415966}"/>
              </a:ext>
            </a:extLst>
          </p:cNvPr>
          <p:cNvSpPr txBox="1"/>
          <p:nvPr/>
        </p:nvSpPr>
        <p:spPr>
          <a:xfrm>
            <a:off x="483079" y="3762305"/>
            <a:ext cx="848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100 valid angles =&gt; 100</a:t>
            </a:r>
            <a:r>
              <a:rPr lang="it-IT" sz="2800" baseline="30000"/>
              <a:t>3</a:t>
            </a:r>
            <a:r>
              <a:rPr lang="it-IT" sz="2800"/>
              <a:t> = 1.000.000 points to evaluate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F8208-6BF2-6D45-BB80-3868B146568E}"/>
              </a:ext>
            </a:extLst>
          </p:cNvPr>
          <p:cNvSpPr txBox="1"/>
          <p:nvPr/>
        </p:nvSpPr>
        <p:spPr>
          <a:xfrm>
            <a:off x="957933" y="4818334"/>
            <a:ext cx="7228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Let’s assume: 1 sec per evaluation…</a:t>
            </a:r>
          </a:p>
          <a:p>
            <a:r>
              <a:rPr lang="it-IT" sz="2800"/>
              <a:t>1.000.000/60 = 16.666 mins =  278 hrs = 11 days</a:t>
            </a:r>
          </a:p>
        </p:txBody>
      </p:sp>
    </p:spTree>
    <p:extLst>
      <p:ext uri="{BB962C8B-B14F-4D97-AF65-F5344CB8AC3E}">
        <p14:creationId xmlns:p14="http://schemas.microsoft.com/office/powerpoint/2010/main" val="2920744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dirty="0">
                <a:solidFill>
                  <a:srgbClr val="002060"/>
                </a:solidFill>
              </a:rPr>
              <a:t>S</a:t>
            </a:r>
            <a:r>
              <a:rPr lang="en-US" sz="3600" b="1" dirty="0">
                <a:solidFill>
                  <a:srgbClr val="002060"/>
                </a:solidFill>
              </a:rPr>
              <a:t>emi-flexible </a:t>
            </a:r>
            <a:r>
              <a:rPr lang="en-US" sz="3600" dirty="0">
                <a:solidFill>
                  <a:srgbClr val="002060"/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Flexible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b="1" dirty="0">
                <a:solidFill>
                  <a:srgbClr val="002060"/>
                </a:solidFill>
              </a:rPr>
              <a:t>docking</a:t>
            </a:r>
            <a:r>
              <a:rPr lang="en-US" sz="3600" dirty="0">
                <a:solidFill>
                  <a:srgbClr val="002060"/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284789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1" y="1193470"/>
            <a:ext cx="3277298" cy="15807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712" y="4094281"/>
            <a:ext cx="2418232" cy="16714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671976" y="970255"/>
            <a:ext cx="35576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500" b="1" dirty="0">
                <a:latin typeface="Corbel"/>
                <a:cs typeface="Corbel"/>
              </a:rPr>
              <a:t>HotPOINT</a:t>
            </a:r>
            <a:r>
              <a:rPr lang="it-IT" sz="1500" dirty="0">
                <a:latin typeface="Corbel"/>
                <a:cs typeface="Corbel"/>
              </a:rPr>
              <a:t> calculates solvent accessibilities and total </a:t>
            </a:r>
            <a:r>
              <a:rPr lang="it-IT" sz="1500" dirty="0" err="1">
                <a:latin typeface="Corbel"/>
                <a:cs typeface="Corbel"/>
              </a:rPr>
              <a:t>contact</a:t>
            </a:r>
            <a:r>
              <a:rPr lang="it-IT" sz="1500" dirty="0">
                <a:latin typeface="Corbel"/>
                <a:cs typeface="Corbel"/>
              </a:rPr>
              <a:t> </a:t>
            </a:r>
            <a:r>
              <a:rPr lang="it-IT" sz="1500" dirty="0" err="1">
                <a:latin typeface="Corbel"/>
                <a:cs typeface="Corbel"/>
              </a:rPr>
              <a:t>potentials</a:t>
            </a:r>
            <a:r>
              <a:rPr lang="it-IT" sz="1500" dirty="0">
                <a:latin typeface="Corbel"/>
                <a:cs typeface="Corbel"/>
              </a:rPr>
              <a:t>.  It predicts hot spots at the </a:t>
            </a:r>
            <a:r>
              <a:rPr lang="it-IT" sz="1500" dirty="0" err="1">
                <a:latin typeface="Corbel"/>
                <a:cs typeface="Corbel"/>
              </a:rPr>
              <a:t>complex</a:t>
            </a:r>
            <a:r>
              <a:rPr lang="it-IT" sz="1500" dirty="0">
                <a:latin typeface="Corbel"/>
                <a:cs typeface="Corbel"/>
              </a:rPr>
              <a:t> </a:t>
            </a:r>
            <a:r>
              <a:rPr lang="it-IT" sz="1500" dirty="0" err="1">
                <a:latin typeface="Corbel"/>
                <a:cs typeface="Corbel"/>
              </a:rPr>
              <a:t>interface</a:t>
            </a:r>
            <a:endParaRPr lang="it-IT" sz="15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1" y="2288733"/>
            <a:ext cx="2157377" cy="227770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245090" y="2485911"/>
            <a:ext cx="2607988" cy="3841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229100" y="2522540"/>
            <a:ext cx="2607988" cy="3841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1049821" y="4610750"/>
            <a:ext cx="440376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500" b="1" dirty="0">
                <a:latin typeface="Corbel"/>
                <a:cs typeface="Corbel"/>
              </a:rPr>
              <a:t>PIC</a:t>
            </a:r>
            <a:r>
              <a:rPr lang="it-IT" sz="1500" dirty="0">
                <a:latin typeface="Corbel"/>
                <a:cs typeface="Corbel"/>
              </a:rPr>
              <a:t> </a:t>
            </a:r>
            <a:r>
              <a:rPr lang="it-IT" sz="1500" dirty="0" err="1">
                <a:latin typeface="Corbel"/>
                <a:cs typeface="Corbel"/>
              </a:rPr>
              <a:t>recognises</a:t>
            </a:r>
            <a:r>
              <a:rPr lang="it-IT" sz="1500" dirty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1500" dirty="0" err="1">
                <a:latin typeface="Corbel"/>
                <a:cs typeface="Corbel"/>
              </a:rPr>
              <a:t>complex</a:t>
            </a:r>
            <a:endParaRPr lang="it-IT" sz="15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140036" y="3707391"/>
            <a:ext cx="29280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>
                <a:hlinkClick r:id="rId7"/>
              </a:rPr>
              <a:t>http://crick.mbu.iisc.ernet.in/~PIC/</a:t>
            </a:r>
            <a:endParaRPr lang="it-IT" sz="1500" dirty="0"/>
          </a:p>
          <a:p>
            <a:endParaRPr lang="it-IT" sz="1500" dirty="0"/>
          </a:p>
        </p:txBody>
      </p:sp>
      <p:sp>
        <p:nvSpPr>
          <p:cNvPr id="16" name="Rettangolo 15"/>
          <p:cNvSpPr/>
          <p:nvPr/>
        </p:nvSpPr>
        <p:spPr>
          <a:xfrm>
            <a:off x="1213194" y="866001"/>
            <a:ext cx="31265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1500" dirty="0">
              <a:latin typeface="Corbel"/>
              <a:cs typeface="Corbel"/>
            </a:endParaRPr>
          </a:p>
          <a:p>
            <a:endParaRPr lang="it-IT" sz="15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35300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Semi-flexible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Flexible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b="1" dirty="0">
                <a:solidFill>
                  <a:srgbClr val="002060"/>
                </a:solidFill>
              </a:rPr>
              <a:t>docking</a:t>
            </a:r>
            <a:r>
              <a:rPr lang="en-US" sz="3600" dirty="0">
                <a:solidFill>
                  <a:srgbClr val="002060"/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3605521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Semi-flexible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Flexible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docking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541443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Docking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Rigid docking</a:t>
            </a:r>
          </a:p>
          <a:p>
            <a:pPr lvl="1"/>
            <a:r>
              <a:rPr lang="en-US" dirty="0">
                <a:sym typeface="Wingdings"/>
              </a:rPr>
              <a:t>fast  can explore the entire receptor and ligand surfaces </a:t>
            </a:r>
          </a:p>
          <a:p>
            <a:pPr lvl="1"/>
            <a:r>
              <a:rPr lang="en-US" dirty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penetrate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Flexible docking</a:t>
            </a:r>
          </a:p>
          <a:p>
            <a:pPr lvl="1"/>
            <a:r>
              <a:rPr lang="en-US" dirty="0">
                <a:sym typeface="Wingdings"/>
              </a:rPr>
              <a:t>Slower</a:t>
            </a:r>
          </a:p>
          <a:p>
            <a:pPr lvl="1"/>
            <a:r>
              <a:rPr lang="en-US" dirty="0">
                <a:sym typeface="Wingdings"/>
              </a:rPr>
              <a:t>More accurate</a:t>
            </a:r>
          </a:p>
          <a:p>
            <a:pPr lvl="1"/>
            <a:r>
              <a:rPr lang="en-US" dirty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>
                <a:sym typeface="Wingdings"/>
              </a:rPr>
              <a:t>highly reliable but too slow for extensive ligand docking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8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56643"/>
            <a:ext cx="8816196" cy="1487553"/>
          </a:xfrm>
        </p:spPr>
        <p:txBody>
          <a:bodyPr>
            <a:noAutofit/>
          </a:bodyPr>
          <a:lstStyle/>
          <a:p>
            <a:r>
              <a:rPr lang="en-US" sz="2800" b="1" dirty="0">
                <a:sym typeface="Wingdings"/>
              </a:rPr>
              <a:t>Computationally difficult </a:t>
            </a:r>
            <a:r>
              <a:rPr lang="en-US" sz="2800" dirty="0">
                <a:sym typeface="Wingdings"/>
              </a:rPr>
              <a:t>- there are many ways to put two molecules together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8023" y="1635036"/>
            <a:ext cx="9039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>
                <a:sym typeface="Wingdings"/>
              </a:rPr>
              <a:t>Efficient search algorithm </a:t>
            </a:r>
            <a:r>
              <a:rPr lang="en-US" sz="2800" dirty="0">
                <a:sym typeface="Wingdings"/>
              </a:rPr>
              <a:t>– fast and effective  in covering the relevant conformational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1359" y="349962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4FB00A-2873-A34C-8B4E-494D4F3174B3}"/>
              </a:ext>
            </a:extLst>
          </p:cNvPr>
          <p:cNvSpPr/>
          <p:nvPr/>
        </p:nvSpPr>
        <p:spPr>
          <a:xfrm>
            <a:off x="0" y="3934642"/>
            <a:ext cx="84107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/>
              </a:rPr>
              <a:t>Goal</a:t>
            </a:r>
            <a:r>
              <a:rPr lang="en-US" sz="2800" dirty="0">
                <a:sym typeface="Wingdings"/>
              </a:rPr>
              <a:t>: locate the most stable state (global minimum) in the energy landscape</a:t>
            </a:r>
          </a:p>
        </p:txBody>
      </p:sp>
    </p:spTree>
    <p:extLst>
      <p:ext uri="{BB962C8B-B14F-4D97-AF65-F5344CB8AC3E}">
        <p14:creationId xmlns:p14="http://schemas.microsoft.com/office/powerpoint/2010/main" val="3179104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2354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224419" y="1753056"/>
            <a:ext cx="873167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b="1" dirty="0" err="1">
                <a:latin typeface="Corbel"/>
                <a:cs typeface="Corbel"/>
              </a:rPr>
              <a:t>scan</a:t>
            </a:r>
            <a:r>
              <a:rPr lang="it-IT" sz="2800" b="1" dirty="0">
                <a:latin typeface="Corbel"/>
                <a:cs typeface="Corbel"/>
              </a:rPr>
              <a:t> of the </a:t>
            </a:r>
            <a:r>
              <a:rPr lang="it-IT" sz="2800" b="1" dirty="0" err="1">
                <a:latin typeface="Corbel"/>
                <a:cs typeface="Corbel"/>
              </a:rPr>
              <a:t>entire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solution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space</a:t>
            </a:r>
            <a:r>
              <a:rPr lang="it-IT" sz="2800" b="1" dirty="0">
                <a:latin typeface="Corbel"/>
                <a:cs typeface="Corbel"/>
              </a:rPr>
              <a:t> in a </a:t>
            </a:r>
            <a:r>
              <a:rPr lang="it-IT" sz="2800" b="1" dirty="0" err="1">
                <a:latin typeface="Corbel"/>
                <a:cs typeface="Corbel"/>
              </a:rPr>
              <a:t>predefined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systematic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manner</a:t>
            </a:r>
            <a:endParaRPr lang="it-IT" sz="2800" b="1" dirty="0">
              <a:latin typeface="Corbel"/>
              <a:cs typeface="Corbel"/>
            </a:endParaRPr>
          </a:p>
          <a:p>
            <a:pPr marL="0" lvl="1" algn="just"/>
            <a:endParaRPr lang="en-US" sz="2400" b="1" dirty="0">
              <a:latin typeface="Corbel"/>
              <a:cs typeface="Corbel"/>
            </a:endParaRPr>
          </a:p>
          <a:p>
            <a:pPr marL="0" lvl="1" algn="just"/>
            <a:r>
              <a:rPr lang="en-US" sz="2400" b="1" dirty="0">
                <a:latin typeface="Corbel"/>
                <a:cs typeface="Corbel"/>
              </a:rPr>
              <a:t>2) </a:t>
            </a:r>
            <a:r>
              <a:rPr lang="en-US" sz="2800" b="1" dirty="0">
                <a:latin typeface="Corbel"/>
                <a:cs typeface="Corbel"/>
              </a:rPr>
              <a:t>gradual guided progression through solution space</a:t>
            </a:r>
            <a:r>
              <a:rPr lang="en-US" sz="2800" dirty="0">
                <a:latin typeface="Corbel"/>
                <a:cs typeface="Corbel"/>
              </a:rPr>
              <a:t> Only part of the solution space is searched, or fitting solutions* are generated. </a:t>
            </a:r>
          </a:p>
          <a:p>
            <a:pPr marL="0" lvl="1"/>
            <a:endParaRPr lang="it-IT" sz="2800" b="1" dirty="0">
              <a:latin typeface="Corbel"/>
              <a:cs typeface="Corbel"/>
            </a:endParaRPr>
          </a:p>
          <a:p>
            <a:pPr marL="0" lvl="1"/>
            <a:r>
              <a:rPr lang="it-IT" sz="2800" b="1" dirty="0">
                <a:latin typeface="Corbel"/>
                <a:cs typeface="Corbel"/>
              </a:rPr>
              <a:t>3) data-</a:t>
            </a:r>
            <a:r>
              <a:rPr lang="it-IT" sz="2800" b="1" dirty="0" err="1">
                <a:latin typeface="Corbel"/>
                <a:cs typeface="Corbel"/>
              </a:rPr>
              <a:t>driven</a:t>
            </a:r>
            <a:r>
              <a:rPr lang="it-IT" sz="2800" b="1" dirty="0">
                <a:latin typeface="Corbel"/>
                <a:cs typeface="Corbel"/>
              </a:rPr>
              <a:t> docking </a:t>
            </a:r>
            <a:r>
              <a:rPr lang="it-IT" sz="2800" dirty="0">
                <a:latin typeface="Corbel"/>
                <a:cs typeface="Corbel"/>
              </a:rPr>
              <a:t>– </a:t>
            </a:r>
            <a:r>
              <a:rPr lang="it-IT" sz="2800" dirty="0" err="1">
                <a:latin typeface="Corbel"/>
                <a:cs typeface="Corbel"/>
              </a:rPr>
              <a:t>uses</a:t>
            </a:r>
            <a:r>
              <a:rPr lang="it-IT" sz="2800" dirty="0">
                <a:latin typeface="Corbel"/>
                <a:cs typeface="Corbel"/>
              </a:rPr>
              <a:t> the </a:t>
            </a:r>
            <a:r>
              <a:rPr lang="it-IT" sz="2800" dirty="0" err="1">
                <a:latin typeface="Corbel"/>
                <a:cs typeface="Corbel"/>
              </a:rPr>
              <a:t>available</a:t>
            </a:r>
            <a:r>
              <a:rPr lang="it-IT" sz="2800" dirty="0">
                <a:latin typeface="Corbel"/>
                <a:cs typeface="Corbel"/>
              </a:rPr>
              <a:t>  information </a:t>
            </a:r>
            <a:r>
              <a:rPr lang="it-IT" sz="2800" dirty="0" err="1">
                <a:latin typeface="Corbel"/>
                <a:cs typeface="Corbel"/>
              </a:rPr>
              <a:t>about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binding</a:t>
            </a:r>
            <a:r>
              <a:rPr lang="it-IT" sz="2800" dirty="0">
                <a:latin typeface="Corbel"/>
                <a:cs typeface="Corbel"/>
              </a:rPr>
              <a:t> site/</a:t>
            </a:r>
            <a:r>
              <a:rPr lang="it-IT" sz="2800" dirty="0" err="1">
                <a:latin typeface="Corbel"/>
                <a:cs typeface="Corbel"/>
              </a:rPr>
              <a:t>interface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residues</a:t>
            </a:r>
            <a:r>
              <a:rPr lang="it-IT" sz="2800" dirty="0">
                <a:latin typeface="Corbel"/>
                <a:cs typeface="Corbel"/>
              </a:rPr>
              <a:t> </a:t>
            </a:r>
          </a:p>
        </p:txBody>
      </p:sp>
      <p:sp>
        <p:nvSpPr>
          <p:cNvPr id="5" name="Rettangolo 4"/>
          <p:cNvSpPr/>
          <p:nvPr/>
        </p:nvSpPr>
        <p:spPr>
          <a:xfrm>
            <a:off x="2462961" y="263792"/>
            <a:ext cx="4254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>
                <a:solidFill>
                  <a:srgbClr val="FFFFFF"/>
                </a:solidFill>
                <a:latin typeface="Corbel"/>
                <a:cs typeface="Corbel"/>
              </a:rPr>
              <a:t>Search algorithms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289" y="6463209"/>
            <a:ext cx="3907628" cy="369332"/>
          </a:xfrm>
          <a:prstGeom prst="rect">
            <a:avLst/>
          </a:prstGeom>
          <a:solidFill>
            <a:srgbClr val="EBF1DE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Solutions meeting pre-defined criteria</a:t>
            </a:r>
          </a:p>
        </p:txBody>
      </p:sp>
    </p:spTree>
    <p:extLst>
      <p:ext uri="{BB962C8B-B14F-4D97-AF65-F5344CB8AC3E}">
        <p14:creationId xmlns:p14="http://schemas.microsoft.com/office/powerpoint/2010/main" val="2444712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851A57-7411-FF4C-B8C7-2D3D80482733}"/>
              </a:ext>
            </a:extLst>
          </p:cNvPr>
          <p:cNvSpPr/>
          <p:nvPr/>
        </p:nvSpPr>
        <p:spPr>
          <a:xfrm>
            <a:off x="474453" y="2156929"/>
            <a:ext cx="82727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A search algorithm may produce an immense number of solutions (10</a:t>
            </a:r>
            <a:r>
              <a:rPr lang="en-US" sz="4800" baseline="300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9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2686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4E4E65-4A71-C144-97DC-E1270ADD4EAF}"/>
              </a:ext>
            </a:extLst>
          </p:cNvPr>
          <p:cNvSpPr txBox="1"/>
          <p:nvPr/>
        </p:nvSpPr>
        <p:spPr>
          <a:xfrm>
            <a:off x="2232063" y="2673767"/>
            <a:ext cx="448840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Scoring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4A493-4F0B-C74E-9F94-058C5C28DA6C}"/>
              </a:ext>
            </a:extLst>
          </p:cNvPr>
          <p:cNvSpPr txBox="1"/>
          <p:nvPr/>
        </p:nvSpPr>
        <p:spPr>
          <a:xfrm>
            <a:off x="773857" y="4934981"/>
            <a:ext cx="805873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Prediction of the interaction energy / binding affinity of each conformer of the ligand docked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DB08988-B0B8-BB42-AD3E-83EC2B4B21A6}"/>
              </a:ext>
            </a:extLst>
          </p:cNvPr>
          <p:cNvSpPr/>
          <p:nvPr/>
        </p:nvSpPr>
        <p:spPr>
          <a:xfrm>
            <a:off x="4088078" y="1519598"/>
            <a:ext cx="776377" cy="11541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64BC1C0-2DEE-F449-87E2-6F551E29C4FE}"/>
              </a:ext>
            </a:extLst>
          </p:cNvPr>
          <p:cNvSpPr/>
          <p:nvPr/>
        </p:nvSpPr>
        <p:spPr>
          <a:xfrm>
            <a:off x="4026850" y="3642788"/>
            <a:ext cx="776377" cy="11541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B4F9D-DF19-2549-B99C-C9EBC75A4583}"/>
              </a:ext>
            </a:extLst>
          </p:cNvPr>
          <p:cNvSpPr txBox="1"/>
          <p:nvPr/>
        </p:nvSpPr>
        <p:spPr>
          <a:xfrm>
            <a:off x="1838948" y="520351"/>
            <a:ext cx="5152180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804040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4E4E65-4A71-C144-97DC-E1270ADD4EAF}"/>
              </a:ext>
            </a:extLst>
          </p:cNvPr>
          <p:cNvSpPr txBox="1"/>
          <p:nvPr/>
        </p:nvSpPr>
        <p:spPr>
          <a:xfrm>
            <a:off x="388665" y="3118362"/>
            <a:ext cx="305705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Scoring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18F59-AF64-2D42-B068-BA7722F4EC3B}"/>
              </a:ext>
            </a:extLst>
          </p:cNvPr>
          <p:cNvSpPr txBox="1"/>
          <p:nvPr/>
        </p:nvSpPr>
        <p:spPr>
          <a:xfrm>
            <a:off x="4819987" y="2087311"/>
            <a:ext cx="214013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Force field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C150-E0B1-DA43-AB68-049A448FD244}"/>
              </a:ext>
            </a:extLst>
          </p:cNvPr>
          <p:cNvSpPr txBox="1"/>
          <p:nvPr/>
        </p:nvSpPr>
        <p:spPr>
          <a:xfrm>
            <a:off x="4819987" y="3118362"/>
            <a:ext cx="191206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Empirical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6AE56-DD44-F24B-BE84-6F0F098E82B2}"/>
              </a:ext>
            </a:extLst>
          </p:cNvPr>
          <p:cNvSpPr txBox="1"/>
          <p:nvPr/>
        </p:nvSpPr>
        <p:spPr>
          <a:xfrm>
            <a:off x="4819987" y="4149413"/>
            <a:ext cx="350923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Knowledge-based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835623-7508-F64E-A338-D82252527C18}"/>
              </a:ext>
            </a:extLst>
          </p:cNvPr>
          <p:cNvCxnSpPr/>
          <p:nvPr/>
        </p:nvCxnSpPr>
        <p:spPr>
          <a:xfrm>
            <a:off x="4019909" y="2432649"/>
            <a:ext cx="0" cy="21048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9FCE79-C6B7-194F-882F-490E5EE8422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45720" y="3410750"/>
            <a:ext cx="587265" cy="62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A4AB34-4537-0F4F-925D-380A53F7ADA0}"/>
              </a:ext>
            </a:extLst>
          </p:cNvPr>
          <p:cNvCxnSpPr/>
          <p:nvPr/>
        </p:nvCxnSpPr>
        <p:spPr>
          <a:xfrm>
            <a:off x="4019909" y="2432649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107B6E-F949-E940-89ED-E84CA131BE4C}"/>
              </a:ext>
            </a:extLst>
          </p:cNvPr>
          <p:cNvCxnSpPr/>
          <p:nvPr/>
        </p:nvCxnSpPr>
        <p:spPr>
          <a:xfrm>
            <a:off x="4032985" y="3410750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0C5587-9B1D-3646-9832-30E10AFC98D9}"/>
              </a:ext>
            </a:extLst>
          </p:cNvPr>
          <p:cNvCxnSpPr/>
          <p:nvPr/>
        </p:nvCxnSpPr>
        <p:spPr>
          <a:xfrm>
            <a:off x="4032985" y="4523722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B18F59-AF64-2D42-B068-BA7722F4EC3B}"/>
              </a:ext>
            </a:extLst>
          </p:cNvPr>
          <p:cNvSpPr txBox="1"/>
          <p:nvPr/>
        </p:nvSpPr>
        <p:spPr>
          <a:xfrm>
            <a:off x="1343608" y="482446"/>
            <a:ext cx="6695231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Force field-based scoring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3ED2E-7AAA-8641-AA2B-56266BA6D03F}"/>
              </a:ext>
            </a:extLst>
          </p:cNvPr>
          <p:cNvSpPr txBox="1"/>
          <p:nvPr/>
        </p:nvSpPr>
        <p:spPr>
          <a:xfrm>
            <a:off x="501180" y="1288524"/>
            <a:ext cx="83069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Force field is a set of parameters that define the </a:t>
            </a:r>
            <a:r>
              <a:rPr lang="it-IT" sz="32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potential energy </a:t>
            </a:r>
            <a:r>
              <a:rPr lang="it-IT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of a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8F544-D415-EB43-A005-57D1D388B713}"/>
              </a:ext>
            </a:extLst>
          </p:cNvPr>
          <p:cNvSpPr txBox="1"/>
          <p:nvPr/>
        </p:nvSpPr>
        <p:spPr>
          <a:xfrm>
            <a:off x="405799" y="2525489"/>
            <a:ext cx="8497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They are based on molecular mechanics and estimate the interaction energy between receptor and ligand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80927C-D1AD-914B-8830-178630ED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6" y="3796810"/>
            <a:ext cx="5035769" cy="25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49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C1C150-E0B1-DA43-AB68-049A448FD244}"/>
              </a:ext>
            </a:extLst>
          </p:cNvPr>
          <p:cNvSpPr txBox="1"/>
          <p:nvPr/>
        </p:nvSpPr>
        <p:spPr>
          <a:xfrm>
            <a:off x="1485194" y="356502"/>
            <a:ext cx="646715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Empirical-based scoring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C6CB9-0FDC-AC4B-BFFD-580A8BBF7302}"/>
              </a:ext>
            </a:extLst>
          </p:cNvPr>
          <p:cNvSpPr txBox="1"/>
          <p:nvPr/>
        </p:nvSpPr>
        <p:spPr>
          <a:xfrm>
            <a:off x="175945" y="1473190"/>
            <a:ext cx="88001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They have simple energy terms and are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Hydrogen bonds, ionic interactions, hydrophobic interactions, aromatic interactions, number of rotable bonds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 binding affinity is usually measured as empirical (weighted) sum of all such interactions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8EC7B-05CA-3949-8295-12B52980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3" y="4621203"/>
            <a:ext cx="312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0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2919" y="857250"/>
            <a:ext cx="8411766" cy="10500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786" y="953659"/>
            <a:ext cx="6854428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Prediction of protein-protein interactions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225488"/>
            <a:ext cx="61722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trees</a:t>
            </a:r>
          </a:p>
          <a:p>
            <a:r>
              <a:rPr lang="en-US" dirty="0">
                <a:latin typeface="Corbel"/>
                <a:cs typeface="Corbel"/>
              </a:rPr>
              <a:t>Rosetta stone method</a:t>
            </a:r>
          </a:p>
          <a:p>
            <a:r>
              <a:rPr lang="en-US" dirty="0">
                <a:latin typeface="Corbel"/>
                <a:cs typeface="Corbel"/>
              </a:rPr>
              <a:t>Association methods</a:t>
            </a:r>
          </a:p>
          <a:p>
            <a:r>
              <a:rPr lang="en-US" dirty="0">
                <a:latin typeface="Corbel"/>
                <a:cs typeface="Corbel"/>
              </a:rPr>
              <a:t>Bayesian network </a:t>
            </a:r>
            <a:r>
              <a:rPr lang="en-US" dirty="0" err="1">
                <a:latin typeface="Corbel"/>
                <a:cs typeface="Corbel"/>
              </a:rPr>
              <a:t>modelling</a:t>
            </a:r>
            <a:endParaRPr lang="en-US" dirty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</a:p>
          <a:p>
            <a:r>
              <a:rPr lang="en-US" dirty="0">
                <a:latin typeface="Corbel"/>
                <a:cs typeface="Corbel"/>
              </a:rPr>
              <a:t>Gene 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patterns (hot spots)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6662374" y="4471437"/>
            <a:ext cx="244220" cy="1148522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6992069" y="479692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4033554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7564" y="191387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Corbel"/>
                <a:cs typeface="Corbel"/>
              </a:rPr>
              <a:t>Ideally, the best search algorithms and scoring schemes should be combined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2457" y="1665144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Corbel"/>
                <a:cs typeface="Corbel"/>
              </a:rPr>
              <a:t>fast scoring to rapidly scan possible solutions and obtain initial "good" candidates – </a:t>
            </a:r>
            <a:r>
              <a:rPr lang="en-US" sz="2800" b="1" dirty="0">
                <a:latin typeface="Corbel"/>
                <a:cs typeface="Corbel"/>
              </a:rPr>
              <a:t>mostly geometric criteria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Corbel"/>
                <a:cs typeface="Corbel"/>
              </a:rPr>
              <a:t>Followed by more advanced methods to further discriminate the limited conformations  - </a:t>
            </a:r>
            <a:r>
              <a:rPr lang="en-US" sz="2800" b="1" dirty="0">
                <a:latin typeface="Corbel"/>
                <a:cs typeface="Corbel"/>
              </a:rPr>
              <a:t>energy criteria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751" y="5293338"/>
            <a:ext cx="80084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Binding site information (known or predicted) may be included in scoring</a:t>
            </a:r>
          </a:p>
        </p:txBody>
      </p:sp>
    </p:spTree>
    <p:extLst>
      <p:ext uri="{BB962C8B-B14F-4D97-AF65-F5344CB8AC3E}">
        <p14:creationId xmlns:p14="http://schemas.microsoft.com/office/powerpoint/2010/main" val="301355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E454CD-B584-3148-B2D5-5710CAC894B9}"/>
              </a:ext>
            </a:extLst>
          </p:cNvPr>
          <p:cNvSpPr txBox="1"/>
          <p:nvPr/>
        </p:nvSpPr>
        <p:spPr>
          <a:xfrm>
            <a:off x="2155897" y="668651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76F4EF-FBE3-2A49-BDAE-AE33236BFE1F}"/>
              </a:ext>
            </a:extLst>
          </p:cNvPr>
          <p:cNvSpPr/>
          <p:nvPr/>
        </p:nvSpPr>
        <p:spPr>
          <a:xfrm>
            <a:off x="354563" y="1985599"/>
            <a:ext cx="8434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/>
                <a:cs typeface="Corbel"/>
              </a:rPr>
              <a:t>Events that occur in clusters are probably not random</a:t>
            </a:r>
          </a:p>
        </p:txBody>
      </p:sp>
      <p:pic>
        <p:nvPicPr>
          <p:cNvPr id="8" name="Picture 7" descr="interact29.tiff">
            <a:extLst>
              <a:ext uri="{FF2B5EF4-FFF2-40B4-BE49-F238E27FC236}">
                <a16:creationId xmlns:a16="http://schemas.microsoft.com/office/drawing/2014/main" id="{B08EE774-D5BA-914B-B41D-EFADB2B9F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1" y="4299828"/>
            <a:ext cx="9144000" cy="16671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3CD1F6-8FB7-8448-9655-6E69B150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61" y="5509055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</p:spTree>
    <p:extLst>
      <p:ext uri="{BB962C8B-B14F-4D97-AF65-F5344CB8AC3E}">
        <p14:creationId xmlns:p14="http://schemas.microsoft.com/office/powerpoint/2010/main" val="3888381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6" y="2175715"/>
            <a:ext cx="9144000" cy="2430238"/>
          </a:xfrm>
        </p:spPr>
        <p:txBody>
          <a:bodyPr>
            <a:normAutofit/>
          </a:bodyPr>
          <a:lstStyle/>
          <a:p>
            <a:r>
              <a:rPr lang="en-US" dirty="0"/>
              <a:t>The cluster with the largest number of low-energy structures is typically the native fold, the center of the most populated cluster being a structure near the native binding site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</p:spTree>
    <p:extLst>
      <p:ext uri="{BB962C8B-B14F-4D97-AF65-F5344CB8AC3E}">
        <p14:creationId xmlns:p14="http://schemas.microsoft.com/office/powerpoint/2010/main" val="2235921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F6C07-CA03-8945-BA41-7D5ECDB779C5}"/>
              </a:ext>
            </a:extLst>
          </p:cNvPr>
          <p:cNvSpPr/>
          <p:nvPr/>
        </p:nvSpPr>
        <p:spPr>
          <a:xfrm>
            <a:off x="776630" y="2609317"/>
            <a:ext cx="73223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rbel"/>
                <a:cs typeface="Corbel"/>
              </a:rPr>
              <a:t>Looking for large clusters is a major tool of finding near-native conformations</a:t>
            </a:r>
          </a:p>
        </p:txBody>
      </p:sp>
    </p:spTree>
    <p:extLst>
      <p:ext uri="{BB962C8B-B14F-4D97-AF65-F5344CB8AC3E}">
        <p14:creationId xmlns:p14="http://schemas.microsoft.com/office/powerpoint/2010/main" val="1665055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2559317"/>
            <a:ext cx="7828384" cy="1177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Accurate prediction of ligand-receptor binding energy is still a challenge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20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2842"/>
            <a:ext cx="8229600" cy="1729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The process of choosing an appropriate scoring function and algorithm for a specific receptor and ligand is tricky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26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864" y="2359326"/>
            <a:ext cx="8514272" cy="1884872"/>
          </a:xfrm>
        </p:spPr>
        <p:txBody>
          <a:bodyPr>
            <a:normAutofit fontScale="92500"/>
          </a:bodyPr>
          <a:lstStyle/>
          <a:p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Taking protein flexibility into account is not easy </a:t>
            </a:r>
          </a:p>
          <a:p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Proteins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are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flexible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and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may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undergo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even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large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conformational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changes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upon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binding</a:t>
            </a:r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459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1"/>
            <a:ext cx="8229600" cy="1764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Desolvation penalty and conformational energy costs are not addressed clearly in most of the scoring functions available</a:t>
            </a:r>
          </a:p>
          <a:p>
            <a:pPr marL="0" indent="0">
              <a:buNone/>
            </a:pPr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385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773" y="2652623"/>
            <a:ext cx="6961517" cy="1160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R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esults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are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generally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poor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with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weakly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interacting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proteins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847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34" y="2428337"/>
            <a:ext cx="6443932" cy="1194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Accurate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interaction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energies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are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too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complicated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to compute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67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F055A-C590-0046-9460-D137E47D0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8" y="1106904"/>
            <a:ext cx="8726464" cy="42115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C3DD86-70A3-8B4F-8943-546BA84FB078}"/>
              </a:ext>
            </a:extLst>
          </p:cNvPr>
          <p:cNvSpPr/>
          <p:nvPr/>
        </p:nvSpPr>
        <p:spPr>
          <a:xfrm>
            <a:off x="144379" y="6380111"/>
            <a:ext cx="6232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http://www.ebi.ac.uk/pdbe/about/news/powerful-little-motor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EDA06-F6EA-8548-9F86-820DBE495FD0}"/>
              </a:ext>
            </a:extLst>
          </p:cNvPr>
          <p:cNvSpPr txBox="1"/>
          <p:nvPr/>
        </p:nvSpPr>
        <p:spPr>
          <a:xfrm>
            <a:off x="3875798" y="4687306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PDB: 3JVV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5475D-F855-B745-B6D6-6DD1CE286EC4}"/>
              </a:ext>
            </a:extLst>
          </p:cNvPr>
          <p:cNvSpPr txBox="1"/>
          <p:nvPr/>
        </p:nvSpPr>
        <p:spPr>
          <a:xfrm>
            <a:off x="1648327" y="256393"/>
            <a:ext cx="565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Hexameric PilT motor protein complex from </a:t>
            </a:r>
            <a:r>
              <a:rPr lang="it-IT" i="1"/>
              <a:t>P. Aeruginosa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822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87696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94529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45352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64849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9868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orbel"/>
                <a:cs typeface="Corbel"/>
              </a:rPr>
              <a:t>Despite 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FPs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displaying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good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complementarity</a:t>
            </a:r>
            <a:r>
              <a:rPr lang="it-IT" sz="2600" dirty="0">
                <a:latin typeface="Corbel"/>
                <a:cs typeface="Corbel"/>
              </a:rPr>
              <a:t> are far from the native </a:t>
            </a:r>
            <a:r>
              <a:rPr lang="it-IT" sz="2600" dirty="0" err="1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pPr marL="0" indent="0">
              <a:buNone/>
            </a:pPr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pPr marL="0" indent="0">
              <a:buNone/>
            </a:pPr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22685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3822C-7177-3940-85D7-F1906BC7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721"/>
            <a:ext cx="9144000" cy="2634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EF0AB-015C-C144-AB74-018110E5C017}"/>
              </a:ext>
            </a:extLst>
          </p:cNvPr>
          <p:cNvSpPr txBox="1"/>
          <p:nvPr/>
        </p:nvSpPr>
        <p:spPr>
          <a:xfrm>
            <a:off x="1072869" y="503854"/>
            <a:ext cx="6998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can you choose a docking program?</a:t>
            </a:r>
          </a:p>
        </p:txBody>
      </p:sp>
    </p:spTree>
    <p:extLst>
      <p:ext uri="{BB962C8B-B14F-4D97-AF65-F5344CB8AC3E}">
        <p14:creationId xmlns:p14="http://schemas.microsoft.com/office/powerpoint/2010/main" val="21647671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4EF0AB-015C-C144-AB74-018110E5C017}"/>
              </a:ext>
            </a:extLst>
          </p:cNvPr>
          <p:cNvSpPr txBox="1"/>
          <p:nvPr/>
        </p:nvSpPr>
        <p:spPr>
          <a:xfrm>
            <a:off x="1072869" y="503854"/>
            <a:ext cx="6998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can you choose a docking program?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61959-1CC1-0949-AE5D-A1EA13CBF0B8}"/>
              </a:ext>
            </a:extLst>
          </p:cNvPr>
          <p:cNvSpPr txBox="1"/>
          <p:nvPr/>
        </p:nvSpPr>
        <p:spPr>
          <a:xfrm>
            <a:off x="2173881" y="1772817"/>
            <a:ext cx="42765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Who is the receptor?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Who is the ligand?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Is it free?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Is it difficult to use?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does it perform?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Search algorithm?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Scoring function?</a:t>
            </a:r>
          </a:p>
        </p:txBody>
      </p:sp>
    </p:spTree>
    <p:extLst>
      <p:ext uri="{BB962C8B-B14F-4D97-AF65-F5344CB8AC3E}">
        <p14:creationId xmlns:p14="http://schemas.microsoft.com/office/powerpoint/2010/main" val="3030536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81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5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CFDE63-7FAC-6242-9710-6CE262EAE123}"/>
              </a:ext>
            </a:extLst>
          </p:cNvPr>
          <p:cNvSpPr txBox="1"/>
          <p:nvPr/>
        </p:nvSpPr>
        <p:spPr>
          <a:xfrm>
            <a:off x="577517" y="2959767"/>
            <a:ext cx="82715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>
                <a:solidFill>
                  <a:schemeClr val="bg1"/>
                </a:solidFill>
              </a:rPr>
              <a:t>Why predicting protein complexes?</a:t>
            </a:r>
          </a:p>
        </p:txBody>
      </p:sp>
    </p:spTree>
    <p:extLst>
      <p:ext uri="{BB962C8B-B14F-4D97-AF65-F5344CB8AC3E}">
        <p14:creationId xmlns:p14="http://schemas.microsoft.com/office/powerpoint/2010/main" val="3168527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The first fully automated, web-based program for the computational docking of protein structures </a:t>
            </a:r>
          </a:p>
          <a:p>
            <a:r>
              <a:rPr lang="en-US" dirty="0"/>
              <a:t>The docking algorithms evaluate billions of putative complexes, retaining a preset number with favorable surface complementarities </a:t>
            </a:r>
          </a:p>
          <a:p>
            <a:r>
              <a:rPr lang="en-US" dirty="0"/>
              <a:t>A filtering method is then applied to this set of structures, selecting those with good electrostatic and </a:t>
            </a:r>
            <a:r>
              <a:rPr lang="en-US" dirty="0" err="1"/>
              <a:t>desolvation</a:t>
            </a:r>
            <a:r>
              <a:rPr lang="en-US" dirty="0"/>
              <a:t> free energies for further clustering </a:t>
            </a:r>
          </a:p>
          <a:p>
            <a:r>
              <a:rPr lang="en-US" dirty="0"/>
              <a:t>The program output is a short list of putative complexes ranked according to their clustering properties</a:t>
            </a:r>
          </a:p>
        </p:txBody>
      </p:sp>
    </p:spTree>
    <p:extLst>
      <p:ext uri="{BB962C8B-B14F-4D97-AF65-F5344CB8AC3E}">
        <p14:creationId xmlns:p14="http://schemas.microsoft.com/office/powerpoint/2010/main" val="263559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User 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</a:p>
          <a:p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close to the native structure</a:t>
            </a:r>
          </a:p>
          <a:p>
            <a:r>
              <a:rPr lang="en-US" dirty="0"/>
              <a:t>Rigid body docking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is performed using  2 established FFT-based docking programs (DOT and ZDOCK)</a:t>
            </a:r>
            <a:endParaRPr lang="en-US" dirty="0"/>
          </a:p>
          <a:p>
            <a:r>
              <a:rPr lang="en-US" dirty="0"/>
              <a:t>The scoring is solely based on the surface complementarity between the two structures</a:t>
            </a:r>
          </a:p>
          <a:p>
            <a:r>
              <a:rPr lang="en-US" dirty="0"/>
              <a:t>Over 2.7 10</a:t>
            </a:r>
            <a:r>
              <a:rPr lang="en-US" baseline="30000" dirty="0"/>
              <a:t>10</a:t>
            </a:r>
            <a:r>
              <a:rPr lang="en-US" dirty="0"/>
              <a:t>  structures are evaluated, retaining 20 000 structures with the best surface complementarity scores, which are then further subjected to an empirical free 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0090387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free energy of the complex structure is typically dominated by van der Waals interactions, which is a very noisy function and difficult to calculate, especially with incorrect side-chain </a:t>
            </a:r>
            <a:r>
              <a:rPr lang="en-US" dirty="0" err="1"/>
              <a:t>rotamers</a:t>
            </a:r>
            <a:endParaRPr lang="en-US" dirty="0"/>
          </a:p>
          <a:p>
            <a:r>
              <a:rPr lang="en-US" dirty="0"/>
              <a:t>Therefore, other components of the binding free energy are used to account for the noise of the van der Waals energies</a:t>
            </a:r>
          </a:p>
          <a:p>
            <a:pPr lvl="1"/>
            <a:r>
              <a:rPr lang="en-US" dirty="0" err="1"/>
              <a:t>Desolvation</a:t>
            </a:r>
            <a:r>
              <a:rPr lang="en-US" dirty="0"/>
              <a:t> free energy using the atomic contact potential (statistical measure of the </a:t>
            </a:r>
            <a:r>
              <a:rPr lang="en-US" dirty="0" err="1"/>
              <a:t>desolvation</a:t>
            </a:r>
            <a:r>
              <a:rPr lang="en-US" dirty="0"/>
              <a:t> free energy)</a:t>
            </a:r>
          </a:p>
          <a:p>
            <a:pPr lvl="1"/>
            <a:r>
              <a:rPr lang="en-US" dirty="0"/>
              <a:t>Electrostatic free energy using a </a:t>
            </a:r>
            <a:r>
              <a:rPr lang="en-US" dirty="0" err="1"/>
              <a:t>Coulombic</a:t>
            </a:r>
            <a:r>
              <a:rPr lang="en-US" dirty="0"/>
              <a:t> model with a distance-dependent dielectric of 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47715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favorable structures are clustered on the basis of a pairwise binding site root mean squared deviation (RMSD) criterion</a:t>
            </a:r>
          </a:p>
          <a:p>
            <a:r>
              <a:rPr lang="en-US" dirty="0"/>
              <a:t>Clusters are then formed by selecting the ligand that has the most neighbors below a previously selected clustering radius. </a:t>
            </a:r>
          </a:p>
          <a:p>
            <a:r>
              <a:rPr lang="en-US" dirty="0"/>
              <a:t>The ligand with the most neighbors is the cluster center, and is the representative structure for the cluster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752088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100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23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r>
              <a:rPr lang="en-US" sz="2800" dirty="0"/>
              <a:t>Rigid-body docking followed by </a:t>
            </a:r>
          </a:p>
          <a:p>
            <a:r>
              <a:rPr lang="en-US" sz="2800" dirty="0"/>
              <a:t>a semi-flexible refinement of the interface in torsion angles' space (of both backbone and side-chains) </a:t>
            </a:r>
          </a:p>
          <a:p>
            <a:r>
              <a:rPr lang="en-US" sz="2800" dirty="0"/>
              <a:t>as a final stage, a Cartesian dynamics refinement in explicit solvent</a:t>
            </a:r>
          </a:p>
        </p:txBody>
      </p:sp>
    </p:spTree>
    <p:extLst>
      <p:ext uri="{BB962C8B-B14F-4D97-AF65-F5344CB8AC3E}">
        <p14:creationId xmlns:p14="http://schemas.microsoft.com/office/powerpoint/2010/main" val="32620184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Easy interface</a:t>
            </a:r>
          </a:p>
          <a:p>
            <a:r>
              <a:rPr lang="en-US" dirty="0"/>
              <a:t>the Prediction interface</a:t>
            </a:r>
          </a:p>
          <a:p>
            <a:r>
              <a:rPr lang="en-US" dirty="0"/>
              <a:t>the Expert interface (requires Expert level access)</a:t>
            </a:r>
          </a:p>
          <a:p>
            <a:r>
              <a:rPr lang="en-US" dirty="0"/>
              <a:t>the Refinement interface (requires Expert level access)</a:t>
            </a:r>
          </a:p>
          <a:p>
            <a:r>
              <a:rPr lang="en-US" dirty="0"/>
              <a:t>the Guru interface (requires Guru level access)</a:t>
            </a:r>
          </a:p>
          <a:p>
            <a:r>
              <a:rPr lang="en-US" dirty="0"/>
              <a:t>the Multi-body interface (requires Guru level access)</a:t>
            </a:r>
          </a:p>
          <a:p>
            <a:r>
              <a:rPr lang="en-US" dirty="0"/>
              <a:t>the File upload interface</a:t>
            </a:r>
          </a:p>
        </p:txBody>
      </p:sp>
    </p:spTree>
    <p:extLst>
      <p:ext uri="{BB962C8B-B14F-4D97-AF65-F5344CB8AC3E}">
        <p14:creationId xmlns:p14="http://schemas.microsoft.com/office/powerpoint/2010/main" val="1643937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EASY interface</a:t>
            </a:r>
          </a:p>
        </p:txBody>
      </p:sp>
    </p:spTree>
    <p:extLst>
      <p:ext uri="{BB962C8B-B14F-4D97-AF65-F5344CB8AC3E}">
        <p14:creationId xmlns:p14="http://schemas.microsoft.com/office/powerpoint/2010/main" val="3272273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EXPERT interface</a:t>
            </a:r>
          </a:p>
        </p:txBody>
      </p:sp>
    </p:spTree>
    <p:extLst>
      <p:ext uri="{BB962C8B-B14F-4D97-AF65-F5344CB8AC3E}">
        <p14:creationId xmlns:p14="http://schemas.microsoft.com/office/powerpoint/2010/main" val="361149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B2E558-70B5-3549-AABB-05D59997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99" y="401704"/>
            <a:ext cx="7905970" cy="5830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E74664-E32A-6A49-81DA-FE5A818DE88C}"/>
              </a:ext>
            </a:extLst>
          </p:cNvPr>
          <p:cNvSpPr/>
          <p:nvPr/>
        </p:nvSpPr>
        <p:spPr>
          <a:xfrm>
            <a:off x="-6016" y="651944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0" i="0" u="none" strike="noStrike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Interface of the PilT domains with arginine residues shown in orange sticks and ATP analog shown in green</a:t>
            </a:r>
            <a:endParaRPr lang="it-IT" sz="16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200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GURU interface</a:t>
            </a:r>
          </a:p>
        </p:txBody>
      </p:sp>
    </p:spTree>
    <p:extLst>
      <p:ext uri="{BB962C8B-B14F-4D97-AF65-F5344CB8AC3E}">
        <p14:creationId xmlns:p14="http://schemas.microsoft.com/office/powerpoint/2010/main" val="42525206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>
                <a:solidFill>
                  <a:schemeClr val="folHlink"/>
                </a:solidFill>
                <a:hlinkClick r:id="rId3"/>
              </a:rPr>
              <a:t>http://haddocking.org</a:t>
            </a:r>
            <a:r>
              <a:rPr lang="en-US" dirty="0">
                <a:solidFill>
                  <a:schemeClr val="folHlink"/>
                </a:solidFill>
              </a:rPr>
              <a:t>; 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http://www.nmr.chem.uu.nl/haddock</a:t>
            </a:r>
            <a:endParaRPr lang="en-US" dirty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268418"/>
      </p:ext>
    </p:extLst>
  </p:cSld>
  <p:clrMapOvr>
    <a:masterClrMapping/>
  </p:clrMapOvr>
  <p:transition>
    <p:zo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</a:p>
        </p:txBody>
      </p:sp>
      <p:pic>
        <p:nvPicPr>
          <p:cNvPr id="9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671013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latin typeface="Corbel"/>
                <a:cs typeface="Corbel"/>
              </a:rPr>
              <a:t>Example of HADDOCK output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0" y="841471"/>
            <a:ext cx="4477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Corbel"/>
                <a:cs typeface="Corbel"/>
              </a:rPr>
              <a:t>In this case additional experimental information has to be taken into account to completely rule out alternatives to the </a:t>
            </a:r>
            <a:r>
              <a:rPr lang="it-IT" sz="2000" dirty="0" err="1">
                <a:latin typeface="Corbel"/>
                <a:cs typeface="Corbel"/>
              </a:rPr>
              <a:t>highest-scoring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solution</a:t>
            </a:r>
            <a:r>
              <a:rPr lang="it-IT" sz="2000" dirty="0">
                <a:latin typeface="Corbel"/>
                <a:cs typeface="Corbel"/>
              </a:rPr>
              <a:t> </a:t>
            </a:r>
          </a:p>
        </p:txBody>
      </p: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orbel"/>
                <a:cs typeface="Corbel"/>
              </a:rPr>
              <a:t>de Vries et al., Nature </a:t>
            </a:r>
            <a:r>
              <a:rPr lang="it-IT" sz="1400" dirty="0" err="1">
                <a:latin typeface="Corbel"/>
                <a:cs typeface="Corbel"/>
              </a:rPr>
              <a:t>Protocols</a:t>
            </a:r>
            <a:r>
              <a:rPr lang="it-IT" sz="1400" dirty="0">
                <a:latin typeface="Corbel"/>
                <a:cs typeface="Corbel"/>
              </a:rPr>
              <a:t>, 2010 </a:t>
            </a:r>
          </a:p>
        </p:txBody>
      </p:sp>
      <p:pic>
        <p:nvPicPr>
          <p:cNvPr id="14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7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In this case additional experimental information has to be taken into account to completely rule out alternatives to the </a:t>
              </a:r>
              <a:r>
                <a:rPr lang="it-IT" sz="2000" dirty="0" err="1">
                  <a:latin typeface="Corbel"/>
                  <a:cs typeface="Corbel"/>
                </a:rPr>
                <a:t>highest-scoring</a:t>
              </a:r>
              <a:r>
                <a:rPr lang="it-IT" sz="2000" dirty="0">
                  <a:latin typeface="Corbel"/>
                  <a:cs typeface="Corbel"/>
                </a:rPr>
                <a:t> </a:t>
              </a:r>
              <a:r>
                <a:rPr lang="it-IT" sz="2000" dirty="0" err="1">
                  <a:latin typeface="Corbel"/>
                  <a:cs typeface="Corbel"/>
                </a:rPr>
                <a:t>solution</a:t>
              </a:r>
              <a:r>
                <a:rPr lang="it-IT" sz="2000" dirty="0">
                  <a:latin typeface="Corbel"/>
                  <a:cs typeface="Corbe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9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CAPRI is 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>
                <a:latin typeface="Corbel"/>
                <a:cs typeface="Corbel"/>
              </a:rPr>
              <a:t>CAPRI is a </a:t>
            </a:r>
            <a:r>
              <a:rPr sz="2000" b="1" dirty="0">
                <a:latin typeface="Corbel"/>
                <a:cs typeface="Corbel"/>
              </a:rPr>
              <a:t>blind prediction experiment</a:t>
            </a:r>
            <a:r>
              <a:rPr lang="it-IT" sz="2000" b="1" dirty="0">
                <a:latin typeface="Corbel"/>
                <a:cs typeface="Corbel"/>
              </a:rPr>
              <a:t> </a:t>
            </a:r>
            <a:r>
              <a:rPr lang="it-IT" sz="2000" dirty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>
                <a:latin typeface="Corbel"/>
                <a:cs typeface="Corbel"/>
              </a:rPr>
              <a:t>methods</a:t>
            </a:r>
            <a:endParaRPr lang="it-IT" sz="2000" dirty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>
                <a:latin typeface="Corbel"/>
                <a:cs typeface="Corbel"/>
              </a:rPr>
              <a:t>T</a:t>
            </a:r>
            <a:r>
              <a:rPr sz="2000" dirty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>
                <a:latin typeface="Corbel"/>
                <a:cs typeface="Corbel"/>
              </a:rPr>
              <a:t>T</a:t>
            </a:r>
            <a:r>
              <a:rPr sz="2000" dirty="0">
                <a:latin typeface="Corbel"/>
                <a:cs typeface="Corbel"/>
              </a:rPr>
              <a:t>he atomic coordinates of </a:t>
            </a:r>
            <a:r>
              <a:rPr lang="en-US" sz="2000" dirty="0">
                <a:latin typeface="Corbel"/>
                <a:cs typeface="Corbel"/>
              </a:rPr>
              <a:t>the </a:t>
            </a:r>
            <a:r>
              <a:rPr sz="2000" dirty="0">
                <a:latin typeface="Corbel"/>
                <a:cs typeface="Corbel"/>
              </a:rPr>
              <a:t>two proteins</a:t>
            </a:r>
            <a:r>
              <a:rPr lang="it-IT" sz="2000" dirty="0">
                <a:latin typeface="Corbel"/>
                <a:cs typeface="Corbel"/>
              </a:rPr>
              <a:t> are given to </a:t>
            </a:r>
            <a:r>
              <a:rPr lang="it-IT" sz="2000" dirty="0" err="1">
                <a:latin typeface="Corbel"/>
                <a:cs typeface="Corbel"/>
              </a:rPr>
              <a:t>groups</a:t>
            </a:r>
            <a:r>
              <a:rPr lang="it-IT" sz="2000" dirty="0">
                <a:latin typeface="Corbel"/>
                <a:cs typeface="Corbel"/>
              </a:rPr>
              <a:t> for </a:t>
            </a:r>
            <a:r>
              <a:rPr lang="it-IT" sz="2000" dirty="0" err="1">
                <a:latin typeface="Corbel"/>
                <a:cs typeface="Corbel"/>
              </a:rPr>
              <a:t>prediction</a:t>
            </a:r>
            <a:endParaRPr lang="en-GB" sz="2000" dirty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>
                <a:latin typeface="Corbel"/>
                <a:cs typeface="Corbel"/>
              </a:rPr>
              <a:t>http://</a:t>
            </a:r>
            <a:r>
              <a:rPr lang="it-IT" u="sng" dirty="0" err="1">
                <a:latin typeface="Corbel"/>
                <a:cs typeface="Corbel"/>
              </a:rPr>
              <a:t>www.ebi.ac.uk</a:t>
            </a:r>
            <a:r>
              <a:rPr lang="it-IT" u="sng" dirty="0">
                <a:latin typeface="Corbel"/>
                <a:cs typeface="Corbel"/>
              </a:rPr>
              <a:t>/</a:t>
            </a:r>
            <a:r>
              <a:rPr lang="it-IT" u="sng" dirty="0" err="1">
                <a:latin typeface="Corbel"/>
                <a:cs typeface="Corbel"/>
              </a:rPr>
              <a:t>msd-srv</a:t>
            </a:r>
            <a:r>
              <a:rPr lang="it-IT" u="sng" dirty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7106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bel"/>
                <a:cs typeface="Corbel"/>
              </a:rPr>
              <a:t>The CAPRI experiment is double-blind</a:t>
            </a:r>
          </a:p>
          <a:p>
            <a:pPr lvl="1"/>
            <a:r>
              <a:rPr lang="en-US" sz="2400" dirty="0">
                <a:latin typeface="Corbel"/>
                <a:cs typeface="Corbel"/>
              </a:rPr>
              <a:t>submitters do not know the solved 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>
                <a:latin typeface="Corbel"/>
                <a:cs typeface="Corbel"/>
              </a:rPr>
              <a:t>the assessors do not know the correspondence between a submission and the identity of its 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/>
              <a:t>Special CAPRI Issue</a:t>
            </a:r>
            <a:r>
              <a:rPr lang="en-US" sz="2400" dirty="0"/>
              <a:t>: Fifth Meeting on the Critical 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/>
              <a:t>Assessment of Predicted 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2013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137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>
              <a:latin typeface="Corbel"/>
              <a:cs typeface="Corbel"/>
            </a:endParaRPr>
          </a:p>
          <a:p>
            <a:pPr lvl="1"/>
            <a:r>
              <a:rPr lang="it-IT" sz="2400" b="1" dirty="0">
                <a:latin typeface="Corbel"/>
                <a:cs typeface="Corbel"/>
              </a:rPr>
              <a:t>Domain </a:t>
            </a:r>
            <a:r>
              <a:rPr lang="it-IT" sz="2400" b="1" dirty="0" err="1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</a:t>
            </a:r>
            <a:endParaRPr lang="en-GB" sz="2400" dirty="0">
              <a:latin typeface="Corbel"/>
              <a:ea typeface="DejaVu Sans" charset="0"/>
              <a:cs typeface="Corbel"/>
            </a:endParaRPr>
          </a:p>
          <a:p>
            <a:endParaRPr lang="it-IT" sz="2400" dirty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FF"/>
                </a:solidFill>
              </a:rPr>
              <a:t>Dihedral angles in glutamate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/>
              <a:t>J. Biol. Chem. (2011) 286, 14040-14048</a:t>
            </a:r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(2003)</a:t>
            </a:r>
          </a:p>
        </p:txBody>
      </p:sp>
    </p:spTree>
    <p:extLst>
      <p:ext uri="{BB962C8B-B14F-4D97-AF65-F5344CB8AC3E}">
        <p14:creationId xmlns:p14="http://schemas.microsoft.com/office/powerpoint/2010/main" val="40507035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latin typeface="Corbel"/>
                <a:cs typeface="Corbel"/>
              </a:rPr>
              <a:t>There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no </a:t>
            </a:r>
            <a:r>
              <a:rPr lang="it-IT" sz="2400" dirty="0" err="1">
                <a:latin typeface="Corbel"/>
                <a:cs typeface="Corbel"/>
              </a:rPr>
              <a:t>official</a:t>
            </a:r>
            <a:r>
              <a:rPr lang="it-IT" sz="2400" dirty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>
                <a:latin typeface="Corbel"/>
                <a:cs typeface="Corbel"/>
              </a:rPr>
              <a:t>different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algorithms</a:t>
            </a:r>
            <a:r>
              <a:rPr lang="it-IT" sz="2400" dirty="0">
                <a:latin typeface="Corbel"/>
                <a:cs typeface="Corbel"/>
              </a:rPr>
              <a:t> are </a:t>
            </a:r>
            <a:r>
              <a:rPr lang="it-IT" sz="2400" dirty="0" err="1">
                <a:latin typeface="Corbel"/>
                <a:cs typeface="Corbel"/>
              </a:rPr>
              <a:t>not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77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http://haddock.chem.uu.nl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http://cluspro.bu.edu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>
                <a:latin typeface="Corbel"/>
                <a:cs typeface="Corbel"/>
              </a:rPr>
              <a:t>op-modeling environment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b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08782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213812" y="2803358"/>
            <a:ext cx="482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Molecular docking</a:t>
            </a:r>
          </a:p>
        </p:txBody>
      </p:sp>
    </p:spTree>
    <p:extLst>
      <p:ext uri="{BB962C8B-B14F-4D97-AF65-F5344CB8AC3E}">
        <p14:creationId xmlns:p14="http://schemas.microsoft.com/office/powerpoint/2010/main" val="412710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16663</TotalTime>
  <Words>3257</Words>
  <Application>Microsoft Macintosh PowerPoint</Application>
  <PresentationFormat>On-screen Show (4:3)</PresentationFormat>
  <Paragraphs>416</Paragraphs>
  <Slides>88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Century Gothic</vt:lpstr>
      <vt:lpstr>Corbel</vt:lpstr>
      <vt:lpstr>Courier New</vt:lpstr>
      <vt:lpstr>Office Theme</vt:lpstr>
      <vt:lpstr>PowerPoint Presentation</vt:lpstr>
      <vt:lpstr>How PPI surfaces can be studied?</vt:lpstr>
      <vt:lpstr>PowerPoint Presentation</vt:lpstr>
      <vt:lpstr>PowerPoint Presentation</vt:lpstr>
      <vt:lpstr>Prediction of protein-protein interactions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Protein-ligand interactions</vt:lpstr>
      <vt:lpstr>PowerPoint Presentation</vt:lpstr>
      <vt:lpstr>Protein-protein docking: modelling the structure of protein complexes</vt:lpstr>
      <vt:lpstr>What types of questions can docking address?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key ingredient in docking</vt:lpstr>
      <vt:lpstr>PowerPoint Presentation</vt:lpstr>
      <vt:lpstr>Surface representation</vt:lpstr>
      <vt:lpstr>PowerPoint Presentation</vt:lpstr>
      <vt:lpstr>PowerPoint Presentation</vt:lpstr>
      <vt:lpstr>PowerPoint Presentation</vt:lpstr>
      <vt:lpstr>Rigid vs flexible docking</vt:lpstr>
      <vt:lpstr>Rigid vs flexible docking</vt:lpstr>
      <vt:lpstr>Rigid vs flexible docking</vt:lpstr>
      <vt:lpstr>Docking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Kozakov et al, Biophys J, 2005</vt:lpstr>
      <vt:lpstr>Kozakov et al, Biophys J, 2005</vt:lpstr>
      <vt:lpstr>Kozakov et al, Biophys J, 2005</vt:lpstr>
      <vt:lpstr>Challenges &amp; limitations 1</vt:lpstr>
      <vt:lpstr>Challenges &amp; limitations 2</vt:lpstr>
      <vt:lpstr>Challenges &amp; limitations 3</vt:lpstr>
      <vt:lpstr>Challenges &amp; limitations 4</vt:lpstr>
      <vt:lpstr>Challenges &amp; limitations 5</vt:lpstr>
      <vt:lpstr>Challenges &amp; limitations 6</vt:lpstr>
      <vt:lpstr>Conclusions</vt:lpstr>
      <vt:lpstr>Conclusions</vt:lpstr>
      <vt:lpstr>Conclusions</vt:lpstr>
      <vt:lpstr>Conclusions</vt:lpstr>
      <vt:lpstr>Conclusions</vt:lpstr>
      <vt:lpstr>Conclusions 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Allegra Via</dc:creator>
  <cp:keywords/>
  <dc:description/>
  <cp:lastModifiedBy>Allegra Via</cp:lastModifiedBy>
  <cp:revision>110</cp:revision>
  <dcterms:created xsi:type="dcterms:W3CDTF">2016-05-26T15:58:42Z</dcterms:created>
  <dcterms:modified xsi:type="dcterms:W3CDTF">2020-05-12T15:35:16Z</dcterms:modified>
  <cp:category/>
</cp:coreProperties>
</file>